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5" r:id="rId1"/>
  </p:sldMasterIdLst>
  <p:sldIdLst>
    <p:sldId id="256" r:id="rId2"/>
    <p:sldId id="261" r:id="rId3"/>
    <p:sldId id="260" r:id="rId4"/>
    <p:sldId id="257" r:id="rId5"/>
    <p:sldId id="258" r:id="rId6"/>
    <p:sldId id="259" r:id="rId7"/>
    <p:sldId id="281" r:id="rId8"/>
    <p:sldId id="282" r:id="rId9"/>
    <p:sldId id="283" r:id="rId10"/>
    <p:sldId id="262" r:id="rId11"/>
    <p:sldId id="263" r:id="rId12"/>
    <p:sldId id="264" r:id="rId13"/>
    <p:sldId id="265" r:id="rId14"/>
    <p:sldId id="271" r:id="rId15"/>
    <p:sldId id="272" r:id="rId16"/>
    <p:sldId id="268" r:id="rId17"/>
    <p:sldId id="269" r:id="rId18"/>
    <p:sldId id="273" r:id="rId19"/>
    <p:sldId id="266" r:id="rId20"/>
    <p:sldId id="274" r:id="rId21"/>
    <p:sldId id="275" r:id="rId22"/>
    <p:sldId id="276" r:id="rId23"/>
    <p:sldId id="270" r:id="rId24"/>
    <p:sldId id="267" r:id="rId25"/>
    <p:sldId id="277" r:id="rId26"/>
    <p:sldId id="278" r:id="rId27"/>
    <p:sldId id="279" r:id="rId28"/>
    <p:sldId id="28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CEF0FCE-5A70-4F27-8465-9EBD12A1AACC}">
          <p14:sldIdLst>
            <p14:sldId id="256"/>
            <p14:sldId id="261"/>
          </p14:sldIdLst>
        </p14:section>
        <p14:section name="Untitled Section" id="{EF909C30-3913-48FC-B282-7D8C3B3EAFEA}">
          <p14:sldIdLst>
            <p14:sldId id="260"/>
            <p14:sldId id="257"/>
            <p14:sldId id="258"/>
            <p14:sldId id="259"/>
            <p14:sldId id="281"/>
            <p14:sldId id="282"/>
            <p14:sldId id="283"/>
          </p14:sldIdLst>
        </p14:section>
        <p14:section name="Untitled Section" id="{11A42A94-3AC6-491C-9509-768ADDAD3EBE}">
          <p14:sldIdLst>
            <p14:sldId id="262"/>
            <p14:sldId id="263"/>
            <p14:sldId id="264"/>
            <p14:sldId id="265"/>
            <p14:sldId id="271"/>
            <p14:sldId id="272"/>
            <p14:sldId id="268"/>
            <p14:sldId id="269"/>
            <p14:sldId id="273"/>
            <p14:sldId id="266"/>
            <p14:sldId id="274"/>
            <p14:sldId id="275"/>
            <p14:sldId id="276"/>
            <p14:sldId id="270"/>
            <p14:sldId id="267"/>
            <p14:sldId id="277"/>
            <p14:sldId id="278"/>
          </p14:sldIdLst>
        </p14:section>
        <p14:section name="Untitled Section" id="{150E964B-DCDA-4C05-BA0B-8E1A7383BBAE}">
          <p14:sldIdLst>
            <p14:sldId id="279"/>
            <p14:sldId id="28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49" autoAdjust="0"/>
    <p:restoredTop sz="94660"/>
  </p:normalViewPr>
  <p:slideViewPr>
    <p:cSldViewPr snapToGrid="0">
      <p:cViewPr varScale="1">
        <p:scale>
          <a:sx n="103" d="100"/>
          <a:sy n="103" d="100"/>
        </p:scale>
        <p:origin x="104" y="60"/>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5"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25600903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264486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53320801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3" name="Rectangle 2"/>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597056544"/>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40432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20216982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2915896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487728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15881355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view">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Review</a:t>
            </a:r>
            <a:endParaRPr lang="en-US" dirty="0"/>
          </a:p>
        </p:txBody>
      </p:sp>
    </p:spTree>
    <p:extLst>
      <p:ext uri="{BB962C8B-B14F-4D97-AF65-F5344CB8AC3E}">
        <p14:creationId xmlns:p14="http://schemas.microsoft.com/office/powerpoint/2010/main" val="1857538631"/>
      </p:ext>
    </p:extLst>
  </p:cSld>
  <p:clrMapOvr>
    <a:masterClrMapping/>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solidFill>
        <a:effectLst/>
      </p:bgPr>
    </p:bg>
    <p:spTree>
      <p:nvGrpSpPr>
        <p:cNvPr id="1" name=""/>
        <p:cNvGrpSpPr/>
        <p:nvPr/>
      </p:nvGrpSpPr>
      <p:grpSpPr>
        <a:xfrm>
          <a:off x="0" y="0"/>
          <a:ext cx="0" cy="0"/>
          <a:chOff x="0" y="0"/>
          <a:chExt cx="0" cy="0"/>
        </a:xfrm>
      </p:grpSpPr>
      <p:grpSp>
        <p:nvGrpSpPr>
          <p:cNvPr id="44" name="Group 43"/>
          <p:cNvGrpSpPr/>
          <p:nvPr/>
        </p:nvGrpSpPr>
        <p:grpSpPr>
          <a:xfrm>
            <a:off x="459229"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grpSp>
      <p:sp>
        <p:nvSpPr>
          <p:cNvPr id="16" name="Text Box 3"/>
          <p:cNvSpPr txBox="1">
            <a:spLocks noChangeArrowheads="1"/>
          </p:cNvSpPr>
          <p:nvPr/>
        </p:nvSpPr>
        <p:spPr bwMode="blackWhite">
          <a:xfrm>
            <a:off x="273051" y="5983783"/>
            <a:ext cx="10974388" cy="603435"/>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67" eaLnBrk="0" hangingPunct="0"/>
            <a:r>
              <a:rPr lang="en-US" sz="667" dirty="0">
                <a:solidFill>
                  <a:prstClr val="white">
                    <a:alpha val="95000"/>
                  </a:prstClr>
                </a:solidFill>
                <a:cs typeface="Segoe UI" pitchFamily="34" charset="0"/>
              </a:rPr>
              <a:t>© 2014 Microsoft Corporation. All rights reserved. Microsoft, Windows, Windows Vista and other product names are or may be registered trademarks and/or trademarks in the U.S. and/or other countries.</a:t>
            </a:r>
          </a:p>
          <a:p>
            <a:pPr defTabSz="932267" eaLnBrk="0" hangingPunct="0"/>
            <a:r>
              <a:rPr lang="en-US" sz="667"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373804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Agenda</a:t>
            </a:r>
            <a:endParaRPr lang="en-US" dirty="0"/>
          </a:p>
        </p:txBody>
      </p:sp>
    </p:spTree>
    <p:extLst>
      <p:ext uri="{BB962C8B-B14F-4D97-AF65-F5344CB8AC3E}">
        <p14:creationId xmlns:p14="http://schemas.microsoft.com/office/powerpoint/2010/main" val="2524599731"/>
      </p:ext>
    </p:extLst>
  </p:cSld>
  <p:clrMapOvr>
    <a:masterClrMapping/>
  </p:clrMapOvr>
  <p:transition>
    <p:fade/>
  </p:transition>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97993436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LAB">
    <p:bg>
      <p:bgPr>
        <a:solidFill>
          <a:schemeClr val="accent3"/>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36" name="Content Placeholder 35"/>
          <p:cNvSpPr>
            <a:spLocks noGrp="1"/>
          </p:cNvSpPr>
          <p:nvPr>
            <p:ph sz="quarter" idx="11" hasCustomPrompt="1"/>
          </p:nvPr>
        </p:nvSpPr>
        <p:spPr>
          <a:xfrm>
            <a:off x="703263" y="5721273"/>
            <a:ext cx="10760075" cy="823913"/>
          </a:xfrm>
        </p:spPr>
        <p:txBody>
          <a:bodyPr/>
          <a:lstStyle>
            <a:lvl1pPr>
              <a:defRPr sz="3600">
                <a:solidFill>
                  <a:schemeClr val="accent3">
                    <a:lumMod val="20000"/>
                    <a:lumOff val="80000"/>
                  </a:schemeClr>
                </a:solidFill>
                <a:latin typeface="Consolas" panose="020B0609020204030204" pitchFamily="49" charset="0"/>
                <a:cs typeface="Consolas" panose="020B0609020204030204" pitchFamily="49" charset="0"/>
              </a:defRPr>
            </a:lvl1pPr>
          </a:lstStyle>
          <a:p>
            <a:pPr lvl="0"/>
            <a:r>
              <a:rPr lang="en-US" dirty="0" smtClean="0"/>
              <a:t>http://location</a:t>
            </a:r>
            <a:endParaRPr lang="en-US" dirty="0"/>
          </a:p>
        </p:txBody>
      </p:sp>
      <p:sp>
        <p:nvSpPr>
          <p:cNvPr id="34" name="TextBox 33"/>
          <p:cNvSpPr txBox="1"/>
          <p:nvPr/>
        </p:nvSpPr>
        <p:spPr>
          <a:xfrm>
            <a:off x="689547" y="3567659"/>
            <a:ext cx="1822807"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LAB</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20358403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eco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0"/>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spTree>
    <p:extLst>
      <p:ext uri="{BB962C8B-B14F-4D97-AF65-F5344CB8AC3E}">
        <p14:creationId xmlns:p14="http://schemas.microsoft.com/office/powerpoint/2010/main" val="225687790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69828745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467476633"/>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98035724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4146581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109728" rIns="137160" bIns="109728"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69239" y="1187620"/>
            <a:ext cx="11653523" cy="5379312"/>
          </a:xfrm>
          <a:prstGeom prst="rect">
            <a:avLst/>
          </a:prstGeom>
        </p:spPr>
        <p:txBody>
          <a:bodyPr vert="horz" lIns="137160" tIns="109728" rIns="137160" bIns="109728"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6"/>
          <p:cNvSpPr txBox="1">
            <a:spLocks/>
          </p:cNvSpPr>
          <p:nvPr/>
        </p:nvSpPr>
        <p:spPr>
          <a:xfrm>
            <a:off x="10529456" y="6520542"/>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http://windows.Microsoft.com</a:t>
            </a:r>
          </a:p>
        </p:txBody>
      </p:sp>
    </p:spTree>
    <p:extLst>
      <p:ext uri="{BB962C8B-B14F-4D97-AF65-F5344CB8AC3E}">
        <p14:creationId xmlns:p14="http://schemas.microsoft.com/office/powerpoint/2010/main" val="342787540"/>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Lst>
  <p:transition>
    <p:fade/>
  </p:transition>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Adaptive UI</a:t>
            </a:r>
            <a:endParaRPr lang="en-US" dirty="0"/>
          </a:p>
        </p:txBody>
      </p:sp>
      <p:sp>
        <p:nvSpPr>
          <p:cNvPr id="3" name="Subtitle 2"/>
          <p:cNvSpPr>
            <a:spLocks noGrp="1"/>
          </p:cNvSpPr>
          <p:nvPr>
            <p:ph type="subTitle" idx="1"/>
          </p:nvPr>
        </p:nvSpPr>
        <p:spPr/>
        <p:txBody>
          <a:bodyPr/>
          <a:lstStyle/>
          <a:p>
            <a:r>
              <a:rPr lang="en-US" dirty="0" smtClean="0"/>
              <a:t>Developer's guide to</a:t>
            </a:r>
            <a:br>
              <a:rPr lang="en-US" dirty="0" smtClean="0"/>
            </a:br>
            <a:r>
              <a:rPr lang="en-US" dirty="0" smtClean="0"/>
              <a:t>Windows 10 insider preview</a:t>
            </a:r>
          </a:p>
          <a:p>
            <a:r>
              <a:rPr lang="en-US" dirty="0" smtClean="0">
                <a:solidFill>
                  <a:schemeClr val="bg2"/>
                </a:solidFill>
              </a:rPr>
              <a:t>Andy &amp; Jerry</a:t>
            </a:r>
            <a:endParaRPr lang="en-US" dirty="0">
              <a:solidFill>
                <a:schemeClr val="bg2"/>
              </a:solidFill>
            </a:endParaRPr>
          </a:p>
        </p:txBody>
      </p:sp>
    </p:spTree>
    <p:extLst>
      <p:ext uri="{BB962C8B-B14F-4D97-AF65-F5344CB8AC3E}">
        <p14:creationId xmlns:p14="http://schemas.microsoft.com/office/powerpoint/2010/main" val="397340813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Adaptive tooling</a:t>
            </a:r>
            <a:endParaRPr lang="en-US" dirty="0"/>
          </a:p>
        </p:txBody>
      </p:sp>
    </p:spTree>
    <p:extLst>
      <p:ext uri="{BB962C8B-B14F-4D97-AF65-F5344CB8AC3E}">
        <p14:creationId xmlns:p14="http://schemas.microsoft.com/office/powerpoint/2010/main" val="135883794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Visual States</a:t>
            </a:r>
            <a:endParaRPr lang="en-US" dirty="0"/>
          </a:p>
        </p:txBody>
      </p:sp>
      <p:sp>
        <p:nvSpPr>
          <p:cNvPr id="4" name="Text Placeholder 3"/>
          <p:cNvSpPr>
            <a:spLocks noGrp="1"/>
          </p:cNvSpPr>
          <p:nvPr>
            <p:ph type="body" sz="quarter" idx="10"/>
          </p:nvPr>
        </p:nvSpPr>
        <p:spPr/>
        <p:txBody>
          <a:bodyPr/>
          <a:lstStyle/>
          <a:p>
            <a:r>
              <a:rPr lang="en-US" dirty="0" smtClean="0"/>
              <a:t>Define XAML views</a:t>
            </a:r>
          </a:p>
          <a:p>
            <a:pPr lvl="1"/>
            <a:r>
              <a:rPr lang="en-US" dirty="0" smtClean="0"/>
              <a:t>Unique layout for distinct states</a:t>
            </a:r>
          </a:p>
          <a:p>
            <a:r>
              <a:rPr lang="en-US" dirty="0" smtClean="0"/>
              <a:t>Simplify animation</a:t>
            </a:r>
          </a:p>
          <a:p>
            <a:pPr lvl="1"/>
            <a:r>
              <a:rPr lang="en-US" dirty="0" smtClean="0"/>
              <a:t>Automatically implement state transitions</a:t>
            </a:r>
          </a:p>
          <a:p>
            <a:r>
              <a:rPr lang="en-US" dirty="0" smtClean="0"/>
              <a:t>Build in Blend</a:t>
            </a:r>
          </a:p>
          <a:p>
            <a:pPr lvl="1"/>
            <a:r>
              <a:rPr lang="en-US" dirty="0" smtClean="0"/>
              <a:t>Design and preview states and transitions</a:t>
            </a:r>
            <a:endParaRPr lang="en-US" dirty="0"/>
          </a:p>
        </p:txBody>
      </p:sp>
    </p:spTree>
    <p:extLst>
      <p:ext uri="{BB962C8B-B14F-4D97-AF65-F5344CB8AC3E}">
        <p14:creationId xmlns:p14="http://schemas.microsoft.com/office/powerpoint/2010/main" val="78569455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endParaRPr lang="en-US"/>
          </a:p>
        </p:txBody>
      </p:sp>
      <p:sp>
        <p:nvSpPr>
          <p:cNvPr id="4" name="Title 3"/>
          <p:cNvSpPr>
            <a:spLocks noGrp="1"/>
          </p:cNvSpPr>
          <p:nvPr>
            <p:ph type="ctrTitle"/>
          </p:nvPr>
        </p:nvSpPr>
        <p:spPr/>
        <p:txBody>
          <a:bodyPr/>
          <a:lstStyle/>
          <a:p>
            <a:r>
              <a:rPr lang="en-US" dirty="0" smtClean="0"/>
              <a:t>Visual states</a:t>
            </a:r>
            <a:endParaRPr lang="en-US" dirty="0"/>
          </a:p>
        </p:txBody>
      </p:sp>
    </p:spTree>
    <p:extLst>
      <p:ext uri="{BB962C8B-B14F-4D97-AF65-F5344CB8AC3E}">
        <p14:creationId xmlns:p14="http://schemas.microsoft.com/office/powerpoint/2010/main" val="96696726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TATES">
            <a:hlinkClick r:id="" action="ppaction://media"/>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p:spPr>
      </p:pic>
    </p:spTree>
    <p:extLst>
      <p:ext uri="{BB962C8B-B14F-4D97-AF65-F5344CB8AC3E}">
        <p14:creationId xmlns:p14="http://schemas.microsoft.com/office/powerpoint/2010/main" val="32883157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49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579602"/>
            <a:ext cx="11637012" cy="1698798"/>
          </a:xfrm>
        </p:spPr>
        <p:txBody>
          <a:bodyPr/>
          <a:lstStyle/>
          <a:p>
            <a:r>
              <a:rPr lang="en-US" dirty="0" smtClean="0"/>
              <a:t>Visual states let designers </a:t>
            </a:r>
            <a:br>
              <a:rPr lang="en-US" dirty="0" smtClean="0"/>
            </a:br>
            <a:r>
              <a:rPr lang="en-US" dirty="0" smtClean="0"/>
              <a:t>define many looks of a view</a:t>
            </a:r>
            <a:endParaRPr lang="en-US" dirty="0"/>
          </a:p>
        </p:txBody>
      </p:sp>
    </p:spTree>
    <p:extLst>
      <p:ext uri="{BB962C8B-B14F-4D97-AF65-F5344CB8AC3E}">
        <p14:creationId xmlns:p14="http://schemas.microsoft.com/office/powerpoint/2010/main" val="2085730657"/>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How to set the visual state</a:t>
            </a:r>
            <a:endParaRPr lang="en-US" dirty="0"/>
          </a:p>
        </p:txBody>
      </p:sp>
      <p:sp>
        <p:nvSpPr>
          <p:cNvPr id="4" name="Text Placeholder 3"/>
          <p:cNvSpPr>
            <a:spLocks noGrp="1"/>
          </p:cNvSpPr>
          <p:nvPr>
            <p:ph type="body" sz="quarter" idx="10"/>
          </p:nvPr>
        </p:nvSpPr>
        <p:spPr/>
        <p:txBody>
          <a:bodyPr/>
          <a:lstStyle/>
          <a:p>
            <a:r>
              <a:rPr lang="en-US" dirty="0" err="1" smtClean="0"/>
              <a:t>VisualStateManager.Goto</a:t>
            </a:r>
            <a:r>
              <a:rPr lang="en-US" dirty="0" smtClean="0"/>
              <a:t>(element, state, transition)</a:t>
            </a:r>
            <a:endParaRPr lang="en-US" dirty="0"/>
          </a:p>
        </p:txBody>
      </p:sp>
      <p:sp>
        <p:nvSpPr>
          <p:cNvPr id="5" name="Rectangle 4"/>
          <p:cNvSpPr/>
          <p:nvPr/>
        </p:nvSpPr>
        <p:spPr>
          <a:xfrm>
            <a:off x="257174" y="2049967"/>
            <a:ext cx="11934826" cy="4678204"/>
          </a:xfrm>
          <a:prstGeom prst="rect">
            <a:avLst/>
          </a:prstGeom>
        </p:spPr>
        <p:txBody>
          <a:bodyPr wrap="square">
            <a:spAutoFit/>
          </a:bodyPr>
          <a:lstStyle/>
          <a:p>
            <a:r>
              <a:rPr lang="en-US" sz="2000" dirty="0">
                <a:solidFill>
                  <a:srgbClr val="0000FF"/>
                </a:solidFill>
                <a:highlight>
                  <a:srgbClr val="FFFFFF"/>
                </a:highlight>
                <a:latin typeface="Consolas" panose="020B0609020204030204" pitchFamily="49" charset="0"/>
              </a:rPr>
              <a:t>public</a:t>
            </a:r>
            <a:r>
              <a:rPr lang="en-US" sz="2000" dirty="0">
                <a:solidFill>
                  <a:srgbClr val="000000"/>
                </a:solidFill>
                <a:highlight>
                  <a:srgbClr val="FFFFFF"/>
                </a:highlight>
                <a:latin typeface="Consolas" panose="020B0609020204030204" pitchFamily="49" charset="0"/>
              </a:rPr>
              <a:t> </a:t>
            </a:r>
            <a:r>
              <a:rPr lang="en-US" sz="2000" dirty="0" err="1">
                <a:solidFill>
                  <a:srgbClr val="000000"/>
                </a:solidFill>
                <a:highlight>
                  <a:srgbClr val="FFFFFF"/>
                </a:highlight>
                <a:latin typeface="Consolas" panose="020B0609020204030204" pitchFamily="49" charset="0"/>
              </a:rPr>
              <a:t>MainPage</a:t>
            </a:r>
            <a:r>
              <a:rPr lang="en-US" sz="2000" dirty="0">
                <a:solidFill>
                  <a:srgbClr val="000000"/>
                </a:solidFill>
                <a:highlight>
                  <a:srgbClr val="FFFFFF"/>
                </a:highlight>
                <a:latin typeface="Consolas" panose="020B0609020204030204" pitchFamily="49" charset="0"/>
              </a:rPr>
              <a:t>()</a:t>
            </a:r>
          </a:p>
          <a:p>
            <a:r>
              <a:rPr lang="en-US" sz="2000" dirty="0">
                <a:solidFill>
                  <a:srgbClr val="000000"/>
                </a:solidFill>
                <a:highlight>
                  <a:srgbClr val="FFFFFF"/>
                </a:highlight>
                <a:latin typeface="Consolas" panose="020B0609020204030204" pitchFamily="49" charset="0"/>
              </a:rPr>
              <a:t>{</a:t>
            </a:r>
          </a:p>
          <a:p>
            <a:r>
              <a:rPr lang="en-US" sz="2000" dirty="0">
                <a:solidFill>
                  <a:srgbClr val="000000"/>
                </a:solidFill>
                <a:highlight>
                  <a:srgbClr val="FFFFFF"/>
                </a:highlight>
                <a:latin typeface="Consolas" panose="020B0609020204030204" pitchFamily="49" charset="0"/>
              </a:rPr>
              <a:t>    </a:t>
            </a:r>
            <a:r>
              <a:rPr lang="en-US" sz="2000" dirty="0" err="1">
                <a:solidFill>
                  <a:srgbClr val="0000FF"/>
                </a:solidFill>
                <a:highlight>
                  <a:srgbClr val="FFFFFF"/>
                </a:highlight>
                <a:latin typeface="Consolas" panose="020B0609020204030204" pitchFamily="49" charset="0"/>
              </a:rPr>
              <a:t>this</a:t>
            </a:r>
            <a:r>
              <a:rPr lang="en-US" sz="2000" dirty="0" err="1">
                <a:solidFill>
                  <a:srgbClr val="000000"/>
                </a:solidFill>
                <a:highlight>
                  <a:srgbClr val="FFFFFF"/>
                </a:highlight>
                <a:latin typeface="Consolas" panose="020B0609020204030204" pitchFamily="49" charset="0"/>
              </a:rPr>
              <a:t>.InitializeComponent</a:t>
            </a:r>
            <a:r>
              <a:rPr lang="en-US" sz="2000" dirty="0">
                <a:solidFill>
                  <a:srgbClr val="000000"/>
                </a:solidFill>
                <a:highlight>
                  <a:srgbClr val="FFFFFF"/>
                </a:highlight>
                <a:latin typeface="Consolas" panose="020B0609020204030204" pitchFamily="49" charset="0"/>
              </a:rPr>
              <a:t>();</a:t>
            </a:r>
          </a:p>
          <a:p>
            <a:r>
              <a:rPr lang="en-US" sz="2000" dirty="0">
                <a:solidFill>
                  <a:srgbClr val="000000"/>
                </a:solidFill>
                <a:highlight>
                  <a:srgbClr val="FFFFFF"/>
                </a:highlight>
                <a:latin typeface="Consolas" panose="020B0609020204030204" pitchFamily="49" charset="0"/>
              </a:rPr>
              <a:t>    </a:t>
            </a:r>
            <a:r>
              <a:rPr lang="en-US" sz="2000" dirty="0" err="1">
                <a:solidFill>
                  <a:srgbClr val="0000FF"/>
                </a:solidFill>
                <a:highlight>
                  <a:srgbClr val="FFFFFF"/>
                </a:highlight>
                <a:latin typeface="Consolas" panose="020B0609020204030204" pitchFamily="49" charset="0"/>
              </a:rPr>
              <a:t>this</a:t>
            </a:r>
            <a:r>
              <a:rPr lang="en-US" sz="2000" dirty="0" err="1">
                <a:solidFill>
                  <a:srgbClr val="000000"/>
                </a:solidFill>
                <a:highlight>
                  <a:srgbClr val="FFFFFF"/>
                </a:highlight>
                <a:latin typeface="Consolas" panose="020B0609020204030204" pitchFamily="49" charset="0"/>
              </a:rPr>
              <a:t>.SizeChanged</a:t>
            </a:r>
            <a:r>
              <a:rPr lang="en-US" sz="2000" dirty="0">
                <a:solidFill>
                  <a:srgbClr val="000000"/>
                </a:solidFill>
                <a:highlight>
                  <a:srgbClr val="FFFFFF"/>
                </a:highlight>
                <a:latin typeface="Consolas" panose="020B0609020204030204" pitchFamily="49" charset="0"/>
              </a:rPr>
              <a:t> += (s, e) =&gt;</a:t>
            </a:r>
          </a:p>
          <a:p>
            <a:r>
              <a:rPr lang="en-US" sz="2000" dirty="0">
                <a:solidFill>
                  <a:srgbClr val="000000"/>
                </a:solidFill>
                <a:highlight>
                  <a:srgbClr val="FFFFFF"/>
                </a:highlight>
                <a:latin typeface="Consolas" panose="020B0609020204030204" pitchFamily="49" charset="0"/>
              </a:rPr>
              <a:t>    {</a:t>
            </a:r>
          </a:p>
          <a:p>
            <a:r>
              <a:rPr lang="en-US" sz="2000" dirty="0">
                <a:solidFill>
                  <a:srgbClr val="000000"/>
                </a:solidFill>
                <a:highlight>
                  <a:srgbClr val="FFFFFF"/>
                </a:highlight>
                <a:latin typeface="Consolas" panose="020B0609020204030204" pitchFamily="49" charset="0"/>
              </a:rPr>
              <a:t>        </a:t>
            </a:r>
            <a:r>
              <a:rPr lang="en-US" sz="2000" dirty="0" err="1">
                <a:solidFill>
                  <a:srgbClr val="0000FF"/>
                </a:solidFill>
                <a:highlight>
                  <a:srgbClr val="FFFFFF"/>
                </a:highlight>
                <a:latin typeface="Consolas" panose="020B0609020204030204" pitchFamily="49" charset="0"/>
              </a:rPr>
              <a:t>var</a:t>
            </a:r>
            <a:r>
              <a:rPr lang="en-US" sz="2000" dirty="0">
                <a:solidFill>
                  <a:srgbClr val="000000"/>
                </a:solidFill>
                <a:highlight>
                  <a:srgbClr val="FFFFFF"/>
                </a:highlight>
                <a:latin typeface="Consolas" panose="020B0609020204030204" pitchFamily="49" charset="0"/>
              </a:rPr>
              <a:t> state = </a:t>
            </a:r>
            <a:r>
              <a:rPr lang="en-US" sz="2000" dirty="0">
                <a:solidFill>
                  <a:srgbClr val="A31515"/>
                </a:solidFill>
                <a:highlight>
                  <a:srgbClr val="FFFFFF"/>
                </a:highlight>
                <a:latin typeface="Consolas" panose="020B0609020204030204" pitchFamily="49" charset="0"/>
              </a:rPr>
              <a:t>"VisualState000min"</a:t>
            </a:r>
            <a:r>
              <a:rPr lang="en-US" sz="2000" dirty="0">
                <a:solidFill>
                  <a:srgbClr val="000000"/>
                </a:solidFill>
                <a:highlight>
                  <a:srgbClr val="FFFFFF"/>
                </a:highlight>
                <a:latin typeface="Consolas" panose="020B0609020204030204" pitchFamily="49" charset="0"/>
              </a:rPr>
              <a:t>;</a:t>
            </a:r>
          </a:p>
          <a:p>
            <a:r>
              <a:rPr lang="en-US" sz="2000" dirty="0">
                <a:solidFill>
                  <a:srgbClr val="000000"/>
                </a:solidFill>
                <a:highlight>
                  <a:srgbClr val="FFFFFF"/>
                </a:highlight>
                <a:latin typeface="Consolas" panose="020B0609020204030204" pitchFamily="49" charset="0"/>
              </a:rPr>
              <a:t>        </a:t>
            </a:r>
            <a:r>
              <a:rPr lang="en-US" sz="2000" dirty="0">
                <a:solidFill>
                  <a:srgbClr val="0000FF"/>
                </a:solidFill>
                <a:highlight>
                  <a:srgbClr val="FFFFFF"/>
                </a:highlight>
                <a:latin typeface="Consolas" panose="020B0609020204030204" pitchFamily="49" charset="0"/>
              </a:rPr>
              <a:t>if</a:t>
            </a:r>
            <a:r>
              <a:rPr lang="en-US" sz="2000" dirty="0">
                <a:solidFill>
                  <a:srgbClr val="000000"/>
                </a:solidFill>
                <a:highlight>
                  <a:srgbClr val="FFFFFF"/>
                </a:highlight>
                <a:latin typeface="Consolas" panose="020B0609020204030204" pitchFamily="49" charset="0"/>
              </a:rPr>
              <a:t> (</a:t>
            </a:r>
            <a:r>
              <a:rPr lang="en-US" sz="2000" dirty="0" err="1">
                <a:solidFill>
                  <a:srgbClr val="000000"/>
                </a:solidFill>
                <a:highlight>
                  <a:srgbClr val="FFFFFF"/>
                </a:highlight>
                <a:latin typeface="Consolas" panose="020B0609020204030204" pitchFamily="49" charset="0"/>
              </a:rPr>
              <a:t>e.NewSize.Width</a:t>
            </a:r>
            <a:r>
              <a:rPr lang="en-US" sz="2000" dirty="0">
                <a:solidFill>
                  <a:srgbClr val="000000"/>
                </a:solidFill>
                <a:highlight>
                  <a:srgbClr val="FFFFFF"/>
                </a:highlight>
                <a:latin typeface="Consolas" panose="020B0609020204030204" pitchFamily="49" charset="0"/>
              </a:rPr>
              <a:t> &gt; 500)</a:t>
            </a:r>
          </a:p>
          <a:p>
            <a:r>
              <a:rPr lang="en-US" sz="2000" dirty="0">
                <a:solidFill>
                  <a:srgbClr val="000000"/>
                </a:solidFill>
                <a:highlight>
                  <a:srgbClr val="FFFFFF"/>
                </a:highlight>
                <a:latin typeface="Consolas" panose="020B0609020204030204" pitchFamily="49" charset="0"/>
              </a:rPr>
              <a:t>            state = </a:t>
            </a:r>
            <a:r>
              <a:rPr lang="en-US" sz="2000" dirty="0">
                <a:solidFill>
                  <a:srgbClr val="A31515"/>
                </a:solidFill>
                <a:highlight>
                  <a:srgbClr val="FFFFFF"/>
                </a:highlight>
                <a:latin typeface="Consolas" panose="020B0609020204030204" pitchFamily="49" charset="0"/>
              </a:rPr>
              <a:t>"VisualState500min"</a:t>
            </a:r>
            <a:r>
              <a:rPr lang="en-US" sz="2000" dirty="0">
                <a:solidFill>
                  <a:srgbClr val="000000"/>
                </a:solidFill>
                <a:highlight>
                  <a:srgbClr val="FFFFFF"/>
                </a:highlight>
                <a:latin typeface="Consolas" panose="020B0609020204030204" pitchFamily="49" charset="0"/>
              </a:rPr>
              <a:t>;</a:t>
            </a:r>
          </a:p>
          <a:p>
            <a:r>
              <a:rPr lang="en-US" sz="2000" dirty="0">
                <a:solidFill>
                  <a:srgbClr val="000000"/>
                </a:solidFill>
                <a:highlight>
                  <a:srgbClr val="FFFFFF"/>
                </a:highlight>
                <a:latin typeface="Consolas" panose="020B0609020204030204" pitchFamily="49" charset="0"/>
              </a:rPr>
              <a:t>        </a:t>
            </a:r>
            <a:r>
              <a:rPr lang="en-US" sz="2000" dirty="0">
                <a:solidFill>
                  <a:srgbClr val="0000FF"/>
                </a:solidFill>
                <a:highlight>
                  <a:srgbClr val="FFFFFF"/>
                </a:highlight>
                <a:latin typeface="Consolas" panose="020B0609020204030204" pitchFamily="49" charset="0"/>
              </a:rPr>
              <a:t>else</a:t>
            </a:r>
            <a:r>
              <a:rPr lang="en-US" sz="2000" dirty="0">
                <a:solidFill>
                  <a:srgbClr val="000000"/>
                </a:solidFill>
                <a:highlight>
                  <a:srgbClr val="FFFFFF"/>
                </a:highlight>
                <a:latin typeface="Consolas" panose="020B0609020204030204" pitchFamily="49" charset="0"/>
              </a:rPr>
              <a:t> </a:t>
            </a:r>
            <a:r>
              <a:rPr lang="en-US" sz="2000" dirty="0">
                <a:solidFill>
                  <a:srgbClr val="0000FF"/>
                </a:solidFill>
                <a:highlight>
                  <a:srgbClr val="FFFFFF"/>
                </a:highlight>
                <a:latin typeface="Consolas" panose="020B0609020204030204" pitchFamily="49" charset="0"/>
              </a:rPr>
              <a:t>if</a:t>
            </a:r>
            <a:r>
              <a:rPr lang="en-US" sz="2000" dirty="0">
                <a:solidFill>
                  <a:srgbClr val="000000"/>
                </a:solidFill>
                <a:highlight>
                  <a:srgbClr val="FFFFFF"/>
                </a:highlight>
                <a:latin typeface="Consolas" panose="020B0609020204030204" pitchFamily="49" charset="0"/>
              </a:rPr>
              <a:t> (</a:t>
            </a:r>
            <a:r>
              <a:rPr lang="en-US" sz="2000" dirty="0" err="1">
                <a:solidFill>
                  <a:srgbClr val="000000"/>
                </a:solidFill>
                <a:highlight>
                  <a:srgbClr val="FFFFFF"/>
                </a:highlight>
                <a:latin typeface="Consolas" panose="020B0609020204030204" pitchFamily="49" charset="0"/>
              </a:rPr>
              <a:t>e.NewSize.Width</a:t>
            </a:r>
            <a:r>
              <a:rPr lang="en-US" sz="2000" dirty="0">
                <a:solidFill>
                  <a:srgbClr val="000000"/>
                </a:solidFill>
                <a:highlight>
                  <a:srgbClr val="FFFFFF"/>
                </a:highlight>
                <a:latin typeface="Consolas" panose="020B0609020204030204" pitchFamily="49" charset="0"/>
              </a:rPr>
              <a:t> &gt; 800)</a:t>
            </a:r>
          </a:p>
          <a:p>
            <a:r>
              <a:rPr lang="en-US" sz="2000" dirty="0">
                <a:solidFill>
                  <a:srgbClr val="000000"/>
                </a:solidFill>
                <a:highlight>
                  <a:srgbClr val="FFFFFF"/>
                </a:highlight>
                <a:latin typeface="Consolas" panose="020B0609020204030204" pitchFamily="49" charset="0"/>
              </a:rPr>
              <a:t>            state = </a:t>
            </a:r>
            <a:r>
              <a:rPr lang="en-US" sz="2000" dirty="0">
                <a:solidFill>
                  <a:srgbClr val="A31515"/>
                </a:solidFill>
                <a:highlight>
                  <a:srgbClr val="FFFFFF"/>
                </a:highlight>
                <a:latin typeface="Consolas" panose="020B0609020204030204" pitchFamily="49" charset="0"/>
              </a:rPr>
              <a:t>"VisualState800min"</a:t>
            </a:r>
            <a:r>
              <a:rPr lang="en-US" sz="2000" dirty="0">
                <a:solidFill>
                  <a:srgbClr val="000000"/>
                </a:solidFill>
                <a:highlight>
                  <a:srgbClr val="FFFFFF"/>
                </a:highlight>
                <a:latin typeface="Consolas" panose="020B0609020204030204" pitchFamily="49" charset="0"/>
              </a:rPr>
              <a:t>;</a:t>
            </a:r>
          </a:p>
          <a:p>
            <a:r>
              <a:rPr lang="en-US" sz="2000" dirty="0">
                <a:solidFill>
                  <a:srgbClr val="000000"/>
                </a:solidFill>
                <a:highlight>
                  <a:srgbClr val="FFFFFF"/>
                </a:highlight>
                <a:latin typeface="Consolas" panose="020B0609020204030204" pitchFamily="49" charset="0"/>
              </a:rPr>
              <a:t>        </a:t>
            </a:r>
            <a:r>
              <a:rPr lang="en-US" sz="2000" dirty="0">
                <a:solidFill>
                  <a:srgbClr val="0000FF"/>
                </a:solidFill>
                <a:highlight>
                  <a:srgbClr val="FFFFFF"/>
                </a:highlight>
                <a:latin typeface="Consolas" panose="020B0609020204030204" pitchFamily="49" charset="0"/>
              </a:rPr>
              <a:t>else</a:t>
            </a:r>
            <a:r>
              <a:rPr lang="en-US" sz="2000" dirty="0">
                <a:solidFill>
                  <a:srgbClr val="000000"/>
                </a:solidFill>
                <a:highlight>
                  <a:srgbClr val="FFFFFF"/>
                </a:highlight>
                <a:latin typeface="Consolas" panose="020B0609020204030204" pitchFamily="49" charset="0"/>
              </a:rPr>
              <a:t> </a:t>
            </a:r>
            <a:r>
              <a:rPr lang="en-US" sz="2000" dirty="0">
                <a:solidFill>
                  <a:srgbClr val="0000FF"/>
                </a:solidFill>
                <a:highlight>
                  <a:srgbClr val="FFFFFF"/>
                </a:highlight>
                <a:latin typeface="Consolas" panose="020B0609020204030204" pitchFamily="49" charset="0"/>
              </a:rPr>
              <a:t>if</a:t>
            </a:r>
            <a:r>
              <a:rPr lang="en-US" sz="2000" dirty="0">
                <a:solidFill>
                  <a:srgbClr val="000000"/>
                </a:solidFill>
                <a:highlight>
                  <a:srgbClr val="FFFFFF"/>
                </a:highlight>
                <a:latin typeface="Consolas" panose="020B0609020204030204" pitchFamily="49" charset="0"/>
              </a:rPr>
              <a:t> (</a:t>
            </a:r>
            <a:r>
              <a:rPr lang="en-US" sz="2000" dirty="0" err="1">
                <a:solidFill>
                  <a:srgbClr val="000000"/>
                </a:solidFill>
                <a:highlight>
                  <a:srgbClr val="FFFFFF"/>
                </a:highlight>
                <a:latin typeface="Consolas" panose="020B0609020204030204" pitchFamily="49" charset="0"/>
              </a:rPr>
              <a:t>e.NewSize.Width</a:t>
            </a:r>
            <a:r>
              <a:rPr lang="en-US" sz="2000" dirty="0">
                <a:solidFill>
                  <a:srgbClr val="000000"/>
                </a:solidFill>
                <a:highlight>
                  <a:srgbClr val="FFFFFF"/>
                </a:highlight>
                <a:latin typeface="Consolas" panose="020B0609020204030204" pitchFamily="49" charset="0"/>
              </a:rPr>
              <a:t> &gt; 1000)</a:t>
            </a:r>
          </a:p>
          <a:p>
            <a:r>
              <a:rPr lang="en-US" sz="2000" dirty="0">
                <a:solidFill>
                  <a:srgbClr val="000000"/>
                </a:solidFill>
                <a:highlight>
                  <a:srgbClr val="FFFFFF"/>
                </a:highlight>
                <a:latin typeface="Consolas" panose="020B0609020204030204" pitchFamily="49" charset="0"/>
              </a:rPr>
              <a:t>            state = </a:t>
            </a:r>
            <a:r>
              <a:rPr lang="en-US" sz="2000" dirty="0">
                <a:solidFill>
                  <a:srgbClr val="A31515"/>
                </a:solidFill>
                <a:highlight>
                  <a:srgbClr val="FFFFFF"/>
                </a:highlight>
                <a:latin typeface="Consolas" panose="020B0609020204030204" pitchFamily="49" charset="0"/>
              </a:rPr>
              <a:t>"VisualState1000min"</a:t>
            </a:r>
            <a:r>
              <a:rPr lang="en-US" sz="2000" dirty="0">
                <a:solidFill>
                  <a:srgbClr val="000000"/>
                </a:solidFill>
                <a:highlight>
                  <a:srgbClr val="FFFFFF"/>
                </a:highlight>
                <a:latin typeface="Consolas" panose="020B0609020204030204" pitchFamily="49" charset="0"/>
              </a:rPr>
              <a:t>;</a:t>
            </a:r>
          </a:p>
          <a:p>
            <a:r>
              <a:rPr lang="en-US" sz="2000" dirty="0">
                <a:solidFill>
                  <a:srgbClr val="000000"/>
                </a:solidFill>
                <a:highlight>
                  <a:srgbClr val="FFFFFF"/>
                </a:highlight>
                <a:latin typeface="Consolas" panose="020B0609020204030204" pitchFamily="49" charset="0"/>
              </a:rPr>
              <a:t>        </a:t>
            </a:r>
            <a:r>
              <a:rPr lang="en-US" sz="2000" dirty="0" err="1">
                <a:solidFill>
                  <a:srgbClr val="2B91AF"/>
                </a:solidFill>
                <a:highlight>
                  <a:srgbClr val="FFFFFF"/>
                </a:highlight>
                <a:latin typeface="Consolas" panose="020B0609020204030204" pitchFamily="49" charset="0"/>
              </a:rPr>
              <a:t>VisualStateManager</a:t>
            </a:r>
            <a:r>
              <a:rPr lang="en-US" sz="2000" dirty="0" err="1">
                <a:solidFill>
                  <a:srgbClr val="000000"/>
                </a:solidFill>
                <a:highlight>
                  <a:srgbClr val="FFFFFF"/>
                </a:highlight>
                <a:latin typeface="Consolas" panose="020B0609020204030204" pitchFamily="49" charset="0"/>
              </a:rPr>
              <a:t>.GoToState</a:t>
            </a:r>
            <a:r>
              <a:rPr lang="en-US" sz="2000" dirty="0">
                <a:solidFill>
                  <a:srgbClr val="000000"/>
                </a:solidFill>
                <a:highlight>
                  <a:srgbClr val="FFFFFF"/>
                </a:highlight>
                <a:latin typeface="Consolas" panose="020B0609020204030204" pitchFamily="49" charset="0"/>
              </a:rPr>
              <a:t>(</a:t>
            </a:r>
            <a:r>
              <a:rPr lang="en-US" sz="2000" dirty="0">
                <a:solidFill>
                  <a:srgbClr val="0000FF"/>
                </a:solidFill>
                <a:highlight>
                  <a:srgbClr val="FFFFFF"/>
                </a:highlight>
                <a:latin typeface="Consolas" panose="020B0609020204030204" pitchFamily="49" charset="0"/>
              </a:rPr>
              <a:t>this</a:t>
            </a:r>
            <a:r>
              <a:rPr lang="en-US" sz="2000" dirty="0">
                <a:solidFill>
                  <a:srgbClr val="000000"/>
                </a:solidFill>
                <a:highlight>
                  <a:srgbClr val="FFFFFF"/>
                </a:highlight>
                <a:latin typeface="Consolas" panose="020B0609020204030204" pitchFamily="49" charset="0"/>
              </a:rPr>
              <a:t>, state, </a:t>
            </a:r>
            <a:r>
              <a:rPr lang="en-US" sz="2000" dirty="0">
                <a:solidFill>
                  <a:srgbClr val="0000FF"/>
                </a:solidFill>
                <a:highlight>
                  <a:srgbClr val="FFFFFF"/>
                </a:highlight>
                <a:latin typeface="Consolas" panose="020B0609020204030204" pitchFamily="49" charset="0"/>
              </a:rPr>
              <a:t>true</a:t>
            </a:r>
            <a:r>
              <a:rPr lang="en-US" sz="2000" dirty="0">
                <a:solidFill>
                  <a:srgbClr val="000000"/>
                </a:solidFill>
                <a:highlight>
                  <a:srgbClr val="FFFFFF"/>
                </a:highlight>
                <a:latin typeface="Consolas" panose="020B0609020204030204" pitchFamily="49" charset="0"/>
              </a:rPr>
              <a:t>);</a:t>
            </a:r>
          </a:p>
          <a:p>
            <a:r>
              <a:rPr lang="en-US" sz="2000" dirty="0">
                <a:solidFill>
                  <a:srgbClr val="000000"/>
                </a:solidFill>
                <a:highlight>
                  <a:srgbClr val="FFFFFF"/>
                </a:highlight>
                <a:latin typeface="Consolas" panose="020B0609020204030204" pitchFamily="49" charset="0"/>
              </a:rPr>
              <a:t>    };</a:t>
            </a:r>
          </a:p>
          <a:p>
            <a:r>
              <a:rPr lang="en-US" sz="2000" dirty="0">
                <a:solidFill>
                  <a:srgbClr val="000000"/>
                </a:solidFill>
                <a:highlight>
                  <a:srgbClr val="FFFFFF"/>
                </a:highlight>
                <a:latin typeface="Consolas" panose="020B0609020204030204" pitchFamily="49" charset="0"/>
              </a:rPr>
              <a:t>}</a:t>
            </a:r>
            <a:endParaRPr lang="en-US" sz="2000" dirty="0"/>
          </a:p>
        </p:txBody>
      </p:sp>
      <p:sp>
        <p:nvSpPr>
          <p:cNvPr id="6" name="Rectangle 5"/>
          <p:cNvSpPr/>
          <p:nvPr/>
        </p:nvSpPr>
        <p:spPr>
          <a:xfrm>
            <a:off x="1190444" y="5620667"/>
            <a:ext cx="8203721" cy="586596"/>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37163029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endParaRPr lang="en-US"/>
          </a:p>
        </p:txBody>
      </p:sp>
      <p:sp>
        <p:nvSpPr>
          <p:cNvPr id="4" name="Title 3"/>
          <p:cNvSpPr>
            <a:spLocks noGrp="1"/>
          </p:cNvSpPr>
          <p:nvPr>
            <p:ph type="ctrTitle"/>
          </p:nvPr>
        </p:nvSpPr>
        <p:spPr/>
        <p:txBody>
          <a:bodyPr/>
          <a:lstStyle/>
          <a:p>
            <a:r>
              <a:rPr lang="en-US" dirty="0" smtClean="0"/>
              <a:t>Adaptive triggers</a:t>
            </a:r>
            <a:endParaRPr lang="en-US" dirty="0"/>
          </a:p>
        </p:txBody>
      </p:sp>
    </p:spTree>
    <p:extLst>
      <p:ext uri="{BB962C8B-B14F-4D97-AF65-F5344CB8AC3E}">
        <p14:creationId xmlns:p14="http://schemas.microsoft.com/office/powerpoint/2010/main" val="94148317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TRIGGERS">
            <a:hlinkClick r:id="" action="ppaction://media"/>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p:spPr>
      </p:pic>
    </p:spTree>
    <p:extLst>
      <p:ext uri="{BB962C8B-B14F-4D97-AF65-F5344CB8AC3E}">
        <p14:creationId xmlns:p14="http://schemas.microsoft.com/office/powerpoint/2010/main" val="2861685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8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Adaptive triggers are a </a:t>
            </a:r>
            <a:br>
              <a:rPr lang="en-US" dirty="0" smtClean="0"/>
            </a:br>
            <a:r>
              <a:rPr lang="en-US" dirty="0" smtClean="0"/>
              <a:t>zero-code solution</a:t>
            </a:r>
            <a:endParaRPr lang="en-US" dirty="0"/>
          </a:p>
        </p:txBody>
      </p:sp>
    </p:spTree>
    <p:extLst>
      <p:ext uri="{BB962C8B-B14F-4D97-AF65-F5344CB8AC3E}">
        <p14:creationId xmlns:p14="http://schemas.microsoft.com/office/powerpoint/2010/main" val="786435621"/>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Adaptive triggers</a:t>
            </a:r>
            <a:endParaRPr lang="en-US" dirty="0"/>
          </a:p>
        </p:txBody>
      </p:sp>
      <p:sp>
        <p:nvSpPr>
          <p:cNvPr id="4" name="Text Placeholder 3"/>
          <p:cNvSpPr>
            <a:spLocks noGrp="1"/>
          </p:cNvSpPr>
          <p:nvPr>
            <p:ph type="body" sz="quarter" idx="10"/>
          </p:nvPr>
        </p:nvSpPr>
        <p:spPr/>
        <p:txBody>
          <a:bodyPr/>
          <a:lstStyle/>
          <a:p>
            <a:r>
              <a:rPr lang="en-US" dirty="0" smtClean="0"/>
              <a:t>Code-free state transition</a:t>
            </a:r>
          </a:p>
          <a:p>
            <a:r>
              <a:rPr lang="en-US" dirty="0" smtClean="0"/>
              <a:t>Two built-in triggers</a:t>
            </a:r>
          </a:p>
          <a:p>
            <a:pPr lvl="1"/>
            <a:r>
              <a:rPr lang="en-US" dirty="0" err="1" smtClean="0"/>
              <a:t>MinWindowHeight</a:t>
            </a:r>
            <a:r>
              <a:rPr lang="en-US" dirty="0" smtClean="0"/>
              <a:t> (Taller than this)</a:t>
            </a:r>
          </a:p>
          <a:p>
            <a:pPr lvl="1"/>
            <a:r>
              <a:rPr lang="en-US" dirty="0" err="1" smtClean="0"/>
              <a:t>MinWindowWidth</a:t>
            </a:r>
            <a:r>
              <a:rPr lang="en-US" dirty="0"/>
              <a:t> </a:t>
            </a:r>
            <a:r>
              <a:rPr lang="en-US" dirty="0" smtClean="0"/>
              <a:t>(Wider than this)</a:t>
            </a:r>
            <a:endParaRPr lang="en-US" dirty="0"/>
          </a:p>
        </p:txBody>
      </p:sp>
      <p:sp>
        <p:nvSpPr>
          <p:cNvPr id="5" name="Rectangle 4"/>
          <p:cNvSpPr/>
          <p:nvPr/>
        </p:nvSpPr>
        <p:spPr>
          <a:xfrm>
            <a:off x="964721" y="3945192"/>
            <a:ext cx="10262558" cy="2246769"/>
          </a:xfrm>
          <a:prstGeom prst="rect">
            <a:avLst/>
          </a:prstGeom>
        </p:spPr>
        <p:txBody>
          <a:bodyPr wrap="square">
            <a:spAutoFit/>
          </a:bodyPr>
          <a:lstStyle/>
          <a:p>
            <a:r>
              <a:rPr lang="en-US" sz="2800" dirty="0">
                <a:solidFill>
                  <a:srgbClr val="0000FF"/>
                </a:solidFill>
                <a:highlight>
                  <a:srgbClr val="FFFFFF"/>
                </a:highlight>
                <a:latin typeface="Consolas" panose="020B0609020204030204" pitchFamily="49" charset="0"/>
              </a:rPr>
              <a:t>&lt;</a:t>
            </a:r>
            <a:r>
              <a:rPr lang="en-US" sz="2800" dirty="0" err="1">
                <a:solidFill>
                  <a:srgbClr val="A31515"/>
                </a:solidFill>
                <a:highlight>
                  <a:srgbClr val="FFFFFF"/>
                </a:highlight>
                <a:latin typeface="Consolas" panose="020B0609020204030204" pitchFamily="49" charset="0"/>
              </a:rPr>
              <a:t>VisualState</a:t>
            </a:r>
            <a:r>
              <a:rPr lang="en-US" sz="2800" dirty="0">
                <a:solidFill>
                  <a:srgbClr val="FF0000"/>
                </a:solidFill>
                <a:highlight>
                  <a:srgbClr val="FFFFFF"/>
                </a:highlight>
                <a:latin typeface="Consolas" panose="020B0609020204030204" pitchFamily="49" charset="0"/>
              </a:rPr>
              <a:t> x</a:t>
            </a:r>
            <a:r>
              <a:rPr lang="en-US" sz="2800" dirty="0">
                <a:solidFill>
                  <a:srgbClr val="0000FF"/>
                </a:solidFill>
                <a:highlight>
                  <a:srgbClr val="FFFFFF"/>
                </a:highlight>
                <a:latin typeface="Consolas" panose="020B0609020204030204" pitchFamily="49" charset="0"/>
              </a:rPr>
              <a:t>:</a:t>
            </a:r>
            <a:r>
              <a:rPr lang="en-US" sz="2800" dirty="0">
                <a:solidFill>
                  <a:srgbClr val="FF0000"/>
                </a:solidFill>
                <a:highlight>
                  <a:srgbClr val="FFFFFF"/>
                </a:highlight>
                <a:latin typeface="Consolas" panose="020B0609020204030204" pitchFamily="49" charset="0"/>
              </a:rPr>
              <a:t>Name</a:t>
            </a:r>
            <a:r>
              <a:rPr lang="en-US" sz="2800" dirty="0">
                <a:solidFill>
                  <a:srgbClr val="0000FF"/>
                </a:solidFill>
                <a:highlight>
                  <a:srgbClr val="FFFFFF"/>
                </a:highlight>
                <a:latin typeface="Consolas" panose="020B0609020204030204" pitchFamily="49" charset="0"/>
              </a:rPr>
              <a:t>="VisualState500min"&gt;</a:t>
            </a:r>
            <a:endParaRPr lang="en-US" sz="2800" dirty="0">
              <a:solidFill>
                <a:srgbClr val="000000"/>
              </a:solidFill>
              <a:highlight>
                <a:srgbClr val="FFFFFF"/>
              </a:highlight>
              <a:latin typeface="Consolas" panose="020B0609020204030204" pitchFamily="49" charset="0"/>
            </a:endParaRPr>
          </a:p>
          <a:p>
            <a:r>
              <a:rPr lang="en-US" sz="2800" dirty="0">
                <a:solidFill>
                  <a:srgbClr val="000000"/>
                </a:solidFill>
                <a:highlight>
                  <a:srgbClr val="FFFFFF"/>
                </a:highlight>
                <a:latin typeface="Consolas" panose="020B0609020204030204" pitchFamily="49" charset="0"/>
              </a:rPr>
              <a:t>    </a:t>
            </a:r>
            <a:r>
              <a:rPr lang="en-US" sz="2800" dirty="0">
                <a:solidFill>
                  <a:srgbClr val="0000FF"/>
                </a:solidFill>
                <a:highlight>
                  <a:srgbClr val="FFFFFF"/>
                </a:highlight>
                <a:latin typeface="Consolas" panose="020B0609020204030204" pitchFamily="49" charset="0"/>
              </a:rPr>
              <a:t>&lt;</a:t>
            </a:r>
            <a:r>
              <a:rPr lang="en-US" sz="2800" dirty="0" err="1">
                <a:solidFill>
                  <a:srgbClr val="A31515"/>
                </a:solidFill>
                <a:highlight>
                  <a:srgbClr val="FFFFFF"/>
                </a:highlight>
                <a:latin typeface="Consolas" panose="020B0609020204030204" pitchFamily="49" charset="0"/>
              </a:rPr>
              <a:t>VisualState.StateTriggers</a:t>
            </a:r>
            <a:r>
              <a:rPr lang="en-US" sz="2800" dirty="0">
                <a:solidFill>
                  <a:srgbClr val="0000FF"/>
                </a:solidFill>
                <a:highlight>
                  <a:srgbClr val="FFFFFF"/>
                </a:highlight>
                <a:latin typeface="Consolas" panose="020B0609020204030204" pitchFamily="49" charset="0"/>
              </a:rPr>
              <a:t>&gt;</a:t>
            </a:r>
            <a:endParaRPr lang="en-US" sz="2800" dirty="0">
              <a:solidFill>
                <a:srgbClr val="000000"/>
              </a:solidFill>
              <a:highlight>
                <a:srgbClr val="FFFFFF"/>
              </a:highlight>
              <a:latin typeface="Consolas" panose="020B0609020204030204" pitchFamily="49" charset="0"/>
            </a:endParaRPr>
          </a:p>
          <a:p>
            <a:r>
              <a:rPr lang="en-US" sz="2800" dirty="0">
                <a:solidFill>
                  <a:srgbClr val="000000"/>
                </a:solidFill>
                <a:highlight>
                  <a:srgbClr val="FFFFFF"/>
                </a:highlight>
                <a:latin typeface="Consolas" panose="020B0609020204030204" pitchFamily="49" charset="0"/>
              </a:rPr>
              <a:t>        </a:t>
            </a:r>
            <a:r>
              <a:rPr lang="en-US" sz="2800" dirty="0">
                <a:solidFill>
                  <a:srgbClr val="0000FF"/>
                </a:solidFill>
                <a:highlight>
                  <a:srgbClr val="FFFFFF"/>
                </a:highlight>
                <a:latin typeface="Consolas" panose="020B0609020204030204" pitchFamily="49" charset="0"/>
              </a:rPr>
              <a:t>&lt;</a:t>
            </a:r>
            <a:r>
              <a:rPr lang="en-US" sz="2800" dirty="0" err="1">
                <a:solidFill>
                  <a:srgbClr val="A31515"/>
                </a:solidFill>
                <a:highlight>
                  <a:srgbClr val="FFFFFF"/>
                </a:highlight>
                <a:latin typeface="Consolas" panose="020B0609020204030204" pitchFamily="49" charset="0"/>
              </a:rPr>
              <a:t>AdaptiveTrigger</a:t>
            </a:r>
            <a:r>
              <a:rPr lang="en-US" sz="2800" dirty="0">
                <a:solidFill>
                  <a:srgbClr val="FF0000"/>
                </a:solidFill>
                <a:highlight>
                  <a:srgbClr val="FFFFFF"/>
                </a:highlight>
                <a:latin typeface="Consolas" panose="020B0609020204030204" pitchFamily="49" charset="0"/>
              </a:rPr>
              <a:t> </a:t>
            </a:r>
            <a:r>
              <a:rPr lang="en-US" sz="2800" dirty="0" err="1">
                <a:solidFill>
                  <a:srgbClr val="FF0000"/>
                </a:solidFill>
                <a:highlight>
                  <a:srgbClr val="FFFFFF"/>
                </a:highlight>
                <a:latin typeface="Consolas" panose="020B0609020204030204" pitchFamily="49" charset="0"/>
              </a:rPr>
              <a:t>MinWindowWidth</a:t>
            </a:r>
            <a:r>
              <a:rPr lang="en-US" sz="2800" dirty="0">
                <a:solidFill>
                  <a:srgbClr val="0000FF"/>
                </a:solidFill>
                <a:highlight>
                  <a:srgbClr val="FFFFFF"/>
                </a:highlight>
                <a:latin typeface="Consolas" panose="020B0609020204030204" pitchFamily="49" charset="0"/>
              </a:rPr>
              <a:t>="501" /&gt;</a:t>
            </a:r>
            <a:endParaRPr lang="en-US" sz="2800" dirty="0">
              <a:solidFill>
                <a:srgbClr val="000000"/>
              </a:solidFill>
              <a:highlight>
                <a:srgbClr val="FFFFFF"/>
              </a:highlight>
              <a:latin typeface="Consolas" panose="020B0609020204030204" pitchFamily="49" charset="0"/>
            </a:endParaRPr>
          </a:p>
          <a:p>
            <a:r>
              <a:rPr lang="en-US" sz="2800" dirty="0">
                <a:solidFill>
                  <a:srgbClr val="000000"/>
                </a:solidFill>
                <a:highlight>
                  <a:srgbClr val="FFFFFF"/>
                </a:highlight>
                <a:latin typeface="Consolas" panose="020B0609020204030204" pitchFamily="49" charset="0"/>
              </a:rPr>
              <a:t>    </a:t>
            </a:r>
            <a:r>
              <a:rPr lang="en-US" sz="2800" dirty="0">
                <a:solidFill>
                  <a:srgbClr val="0000FF"/>
                </a:solidFill>
                <a:highlight>
                  <a:srgbClr val="FFFFFF"/>
                </a:highlight>
                <a:latin typeface="Consolas" panose="020B0609020204030204" pitchFamily="49" charset="0"/>
              </a:rPr>
              <a:t>&lt;/</a:t>
            </a:r>
            <a:r>
              <a:rPr lang="en-US" sz="2800" dirty="0" err="1">
                <a:solidFill>
                  <a:srgbClr val="A31515"/>
                </a:solidFill>
                <a:highlight>
                  <a:srgbClr val="FFFFFF"/>
                </a:highlight>
                <a:latin typeface="Consolas" panose="020B0609020204030204" pitchFamily="49" charset="0"/>
              </a:rPr>
              <a:t>VisualState.StateTriggers</a:t>
            </a:r>
            <a:r>
              <a:rPr lang="en-US" sz="2800" dirty="0">
                <a:solidFill>
                  <a:srgbClr val="0000FF"/>
                </a:solidFill>
                <a:highlight>
                  <a:srgbClr val="FFFFFF"/>
                </a:highlight>
                <a:latin typeface="Consolas" panose="020B0609020204030204" pitchFamily="49" charset="0"/>
              </a:rPr>
              <a:t>&gt;</a:t>
            </a:r>
            <a:endParaRPr lang="en-US" sz="2800" dirty="0">
              <a:solidFill>
                <a:srgbClr val="000000"/>
              </a:solidFill>
              <a:highlight>
                <a:srgbClr val="FFFFFF"/>
              </a:highlight>
              <a:latin typeface="Consolas" panose="020B0609020204030204" pitchFamily="49" charset="0"/>
            </a:endParaRPr>
          </a:p>
          <a:p>
            <a:r>
              <a:rPr lang="en-US" sz="2800" dirty="0">
                <a:solidFill>
                  <a:srgbClr val="0000FF"/>
                </a:solidFill>
                <a:highlight>
                  <a:srgbClr val="FFFFFF"/>
                </a:highlight>
                <a:latin typeface="Consolas" panose="020B0609020204030204" pitchFamily="49" charset="0"/>
              </a:rPr>
              <a:t>&lt;/</a:t>
            </a:r>
            <a:r>
              <a:rPr lang="en-US" sz="2800" dirty="0" err="1">
                <a:solidFill>
                  <a:srgbClr val="A31515"/>
                </a:solidFill>
                <a:highlight>
                  <a:srgbClr val="FFFFFF"/>
                </a:highlight>
                <a:latin typeface="Consolas" panose="020B0609020204030204" pitchFamily="49" charset="0"/>
              </a:rPr>
              <a:t>VisualState</a:t>
            </a:r>
            <a:r>
              <a:rPr lang="en-US" sz="2800" dirty="0">
                <a:solidFill>
                  <a:srgbClr val="0000FF"/>
                </a:solidFill>
                <a:highlight>
                  <a:srgbClr val="FFFFFF"/>
                </a:highlight>
                <a:latin typeface="Consolas" panose="020B0609020204030204" pitchFamily="49" charset="0"/>
              </a:rPr>
              <a:t>&gt;</a:t>
            </a:r>
            <a:endParaRPr lang="en-US" sz="2800" dirty="0">
              <a:solidFill>
                <a:srgbClr val="000000"/>
              </a:solidFill>
              <a:highlight>
                <a:srgbClr val="FFFFFF"/>
              </a:highlight>
              <a:latin typeface="Consolas" panose="020B0609020204030204" pitchFamily="49" charset="0"/>
            </a:endParaRPr>
          </a:p>
        </p:txBody>
      </p:sp>
      <p:sp>
        <p:nvSpPr>
          <p:cNvPr id="6" name="Rectangle 5"/>
          <p:cNvSpPr/>
          <p:nvPr/>
        </p:nvSpPr>
        <p:spPr>
          <a:xfrm>
            <a:off x="2432648" y="4775278"/>
            <a:ext cx="8203721" cy="586596"/>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902589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The adaptive story</a:t>
            </a:r>
          </a:p>
          <a:p>
            <a:r>
              <a:rPr lang="en-US" dirty="0" smtClean="0"/>
              <a:t>Adaptive </a:t>
            </a:r>
            <a:r>
              <a:rPr lang="en-US" dirty="0"/>
              <a:t>tooling</a:t>
            </a:r>
          </a:p>
        </p:txBody>
      </p:sp>
    </p:spTree>
    <p:extLst>
      <p:ext uri="{BB962C8B-B14F-4D97-AF65-F5344CB8AC3E}">
        <p14:creationId xmlns:p14="http://schemas.microsoft.com/office/powerpoint/2010/main" val="4033384919"/>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endParaRPr lang="en-US"/>
          </a:p>
        </p:txBody>
      </p:sp>
      <p:sp>
        <p:nvSpPr>
          <p:cNvPr id="4" name="Title 3"/>
          <p:cNvSpPr>
            <a:spLocks noGrp="1"/>
          </p:cNvSpPr>
          <p:nvPr>
            <p:ph type="ctrTitle"/>
          </p:nvPr>
        </p:nvSpPr>
        <p:spPr/>
        <p:txBody>
          <a:bodyPr/>
          <a:lstStyle/>
          <a:p>
            <a:r>
              <a:rPr lang="en-US" dirty="0" smtClean="0"/>
              <a:t>Custom triggers</a:t>
            </a:r>
            <a:endParaRPr lang="en-US" dirty="0"/>
          </a:p>
        </p:txBody>
      </p:sp>
    </p:spTree>
    <p:extLst>
      <p:ext uri="{BB962C8B-B14F-4D97-AF65-F5344CB8AC3E}">
        <p14:creationId xmlns:p14="http://schemas.microsoft.com/office/powerpoint/2010/main" val="3492815027"/>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USTOMTRIGGER">
            <a:hlinkClick r:id="" action="ppaction://media"/>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4"/>
          <a:stretch>
            <a:fillRect/>
          </a:stretch>
        </p:blipFill>
        <p:spPr>
          <a:xfrm>
            <a:off x="0" y="-8626"/>
            <a:ext cx="12192000" cy="6858000"/>
          </a:xfrm>
        </p:spPr>
      </p:pic>
    </p:spTree>
    <p:extLst>
      <p:ext uri="{BB962C8B-B14F-4D97-AF65-F5344CB8AC3E}">
        <p14:creationId xmlns:p14="http://schemas.microsoft.com/office/powerpoint/2010/main" val="4174738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71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579602"/>
            <a:ext cx="11637012" cy="1698798"/>
          </a:xfrm>
        </p:spPr>
        <p:txBody>
          <a:bodyPr/>
          <a:lstStyle/>
          <a:p>
            <a:r>
              <a:rPr lang="en-US" dirty="0" smtClean="0"/>
              <a:t>Custom triggers support </a:t>
            </a:r>
            <a:br>
              <a:rPr lang="en-US" dirty="0" smtClean="0"/>
            </a:br>
            <a:r>
              <a:rPr lang="en-US" dirty="0" smtClean="0"/>
              <a:t>your special scenarios</a:t>
            </a:r>
            <a:endParaRPr lang="en-US" dirty="0"/>
          </a:p>
        </p:txBody>
      </p:sp>
    </p:spTree>
    <p:extLst>
      <p:ext uri="{BB962C8B-B14F-4D97-AF65-F5344CB8AC3E}">
        <p14:creationId xmlns:p14="http://schemas.microsoft.com/office/powerpoint/2010/main" val="482915834"/>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adaptive triggers</a:t>
            </a:r>
            <a:endParaRPr lang="en-US" dirty="0"/>
          </a:p>
        </p:txBody>
      </p:sp>
      <p:sp>
        <p:nvSpPr>
          <p:cNvPr id="3" name="Text Placeholder 2"/>
          <p:cNvSpPr>
            <a:spLocks noGrp="1"/>
          </p:cNvSpPr>
          <p:nvPr>
            <p:ph type="body" sz="quarter" idx="10"/>
          </p:nvPr>
        </p:nvSpPr>
        <p:spPr/>
        <p:txBody>
          <a:bodyPr/>
          <a:lstStyle/>
          <a:p>
            <a:r>
              <a:rPr lang="en-US" dirty="0" smtClean="0"/>
              <a:t>Build to handle special cases.</a:t>
            </a:r>
            <a:endParaRPr lang="en-US" dirty="0"/>
          </a:p>
        </p:txBody>
      </p:sp>
      <p:sp>
        <p:nvSpPr>
          <p:cNvPr id="4" name="Rectangle 3"/>
          <p:cNvSpPr/>
          <p:nvPr/>
        </p:nvSpPr>
        <p:spPr>
          <a:xfrm>
            <a:off x="257173" y="2056686"/>
            <a:ext cx="11934825" cy="4801314"/>
          </a:xfrm>
          <a:prstGeom prst="rect">
            <a:avLst/>
          </a:prstGeom>
        </p:spPr>
        <p:txBody>
          <a:bodyPr wrap="square">
            <a:spAutoFit/>
          </a:bodyPr>
          <a:lstStyle/>
          <a:p>
            <a:r>
              <a:rPr lang="en-US" dirty="0">
                <a:solidFill>
                  <a:srgbClr val="0000FF"/>
                </a:solidFill>
                <a:highlight>
                  <a:srgbClr val="FFFFFF"/>
                </a:highlight>
                <a:latin typeface="Consolas" panose="020B0609020204030204" pitchFamily="49" charset="0"/>
              </a:rPr>
              <a:t>public</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class</a:t>
            </a:r>
            <a:r>
              <a:rPr lang="en-US" dirty="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DeviceFamilyTrigger</a:t>
            </a:r>
            <a:r>
              <a:rPr lang="en-US" dirty="0">
                <a:solidFill>
                  <a:srgbClr val="000000"/>
                </a:solidFill>
                <a:highlight>
                  <a:srgbClr val="FFFFFF"/>
                </a:highlight>
                <a:latin typeface="Consolas" panose="020B0609020204030204" pitchFamily="49" charset="0"/>
              </a:rPr>
              <a:t> : </a:t>
            </a:r>
            <a:r>
              <a:rPr lang="en-US" dirty="0" err="1">
                <a:solidFill>
                  <a:srgbClr val="2B91AF"/>
                </a:solidFill>
                <a:highlight>
                  <a:srgbClr val="FFFFFF"/>
                </a:highlight>
                <a:latin typeface="Consolas" panose="020B0609020204030204" pitchFamily="49" charset="0"/>
              </a:rPr>
              <a:t>StateTriggerBase</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private</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string</a:t>
            </a:r>
            <a:r>
              <a:rPr lang="en-US" dirty="0">
                <a:solidFill>
                  <a:srgbClr val="000000"/>
                </a:solidFill>
                <a:highlight>
                  <a:srgbClr val="FFFFFF"/>
                </a:highlight>
                <a:latin typeface="Consolas" panose="020B0609020204030204" pitchFamily="49" charset="0"/>
              </a:rPr>
              <a:t> _</a:t>
            </a:r>
            <a:r>
              <a:rPr lang="en-US" dirty="0" err="1">
                <a:solidFill>
                  <a:srgbClr val="000000"/>
                </a:solidFill>
                <a:highlight>
                  <a:srgbClr val="FFFFFF"/>
                </a:highlight>
                <a:latin typeface="Consolas" panose="020B0609020204030204" pitchFamily="49" charset="0"/>
              </a:rPr>
              <a:t>deviceFamily</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public</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string</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DeviceFamily</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get</a:t>
            </a:r>
            <a:r>
              <a:rPr lang="en-US" dirty="0">
                <a:solidFill>
                  <a:srgbClr val="000000"/>
                </a:solidFill>
                <a:highlight>
                  <a:srgbClr val="FFFFFF"/>
                </a:highlight>
                <a:latin typeface="Consolas" panose="020B0609020204030204" pitchFamily="49" charset="0"/>
              </a:rPr>
              <a:t> { </a:t>
            </a:r>
            <a:r>
              <a:rPr lang="en-US" dirty="0">
                <a:solidFill>
                  <a:srgbClr val="0000FF"/>
                </a:solidFill>
                <a:highlight>
                  <a:srgbClr val="FFFFFF"/>
                </a:highlight>
                <a:latin typeface="Consolas" panose="020B0609020204030204" pitchFamily="49" charset="0"/>
              </a:rPr>
              <a:t>return</a:t>
            </a:r>
            <a:r>
              <a:rPr lang="en-US" dirty="0">
                <a:solidFill>
                  <a:srgbClr val="000000"/>
                </a:solidFill>
                <a:highlight>
                  <a:srgbClr val="FFFFFF"/>
                </a:highlight>
                <a:latin typeface="Consolas" panose="020B0609020204030204" pitchFamily="49" charset="0"/>
              </a:rPr>
              <a:t> _</a:t>
            </a:r>
            <a:r>
              <a:rPr lang="en-US" dirty="0" err="1">
                <a:solidFill>
                  <a:srgbClr val="000000"/>
                </a:solidFill>
                <a:highlight>
                  <a:srgbClr val="FFFFFF"/>
                </a:highlight>
                <a:latin typeface="Consolas" panose="020B0609020204030204" pitchFamily="49" charset="0"/>
              </a:rPr>
              <a:t>deviceFamily</a:t>
            </a:r>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set</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qualifiers = </a:t>
            </a:r>
            <a:r>
              <a:rPr lang="en-US" dirty="0" err="1">
                <a:solidFill>
                  <a:srgbClr val="000000"/>
                </a:solidFill>
                <a:highlight>
                  <a:srgbClr val="FFFFFF"/>
                </a:highlight>
                <a:latin typeface="Consolas" panose="020B0609020204030204" pitchFamily="49" charset="0"/>
              </a:rPr>
              <a:t>Windows.ApplicationModel.Resources.Core</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ResourceContext</a:t>
            </a:r>
            <a:r>
              <a:rPr lang="en-US" dirty="0" err="1">
                <a:solidFill>
                  <a:srgbClr val="000000"/>
                </a:solidFill>
                <a:highlight>
                  <a:srgbClr val="FFFFFF"/>
                </a:highlight>
                <a:latin typeface="Consolas" panose="020B0609020204030204" pitchFamily="49" charset="0"/>
              </a:rPr>
              <a:t>.GetForCurrentView</a:t>
            </a:r>
            <a:r>
              <a:rPr lang="en-US" dirty="0">
                <a:solidFill>
                  <a:srgbClr val="000000"/>
                </a:solidFill>
                <a:highlight>
                  <a:srgbClr val="FFFFFF"/>
                </a:highlight>
                <a:latin typeface="Consolas" panose="020B0609020204030204" pitchFamily="49" charset="0"/>
              </a:rPr>
              <a:t>().</a:t>
            </a:r>
            <a:r>
              <a:rPr lang="en-US" dirty="0" err="1">
                <a:solidFill>
                  <a:srgbClr val="000000"/>
                </a:solidFill>
                <a:highlight>
                  <a:srgbClr val="FFFFFF"/>
                </a:highlight>
                <a:latin typeface="Consolas" panose="020B0609020204030204" pitchFamily="49" charset="0"/>
              </a:rPr>
              <a:t>QualifierValues</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if</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qualifiers.ContainsKey</a:t>
            </a:r>
            <a:r>
              <a:rPr lang="en-US" dirty="0">
                <a:solidFill>
                  <a:srgbClr val="000000"/>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DeviceFamily</a:t>
            </a:r>
            <a:r>
              <a:rPr lang="en-US" dirty="0">
                <a:solidFill>
                  <a:srgbClr val="A31515"/>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SetActive</a:t>
            </a:r>
            <a:r>
              <a:rPr lang="en-US" dirty="0">
                <a:solidFill>
                  <a:srgbClr val="000000"/>
                </a:solidFill>
                <a:highlight>
                  <a:srgbClr val="FFFFFF"/>
                </a:highlight>
                <a:latin typeface="Consolas" panose="020B0609020204030204" pitchFamily="49" charset="0"/>
              </a:rPr>
              <a:t>(qualifiers[</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DeviceFamily</a:t>
            </a:r>
            <a:r>
              <a:rPr lang="en-US" dirty="0">
                <a:solidFill>
                  <a:srgbClr val="A31515"/>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 (_</a:t>
            </a:r>
            <a:r>
              <a:rPr lang="en-US" dirty="0" err="1">
                <a:solidFill>
                  <a:srgbClr val="000000"/>
                </a:solidFill>
                <a:highlight>
                  <a:srgbClr val="FFFFFF"/>
                </a:highlight>
                <a:latin typeface="Consolas" panose="020B0609020204030204" pitchFamily="49" charset="0"/>
              </a:rPr>
              <a:t>deviceFamily</a:t>
            </a:r>
            <a:r>
              <a:rPr lang="en-US" dirty="0">
                <a:solidFill>
                  <a:srgbClr val="000000"/>
                </a:solidFill>
                <a:highlight>
                  <a:srgbClr val="FFFFFF"/>
                </a:highlight>
                <a:latin typeface="Consolas" panose="020B0609020204030204" pitchFamily="49" charset="0"/>
              </a:rPr>
              <a:t> = </a:t>
            </a:r>
            <a:r>
              <a:rPr lang="en-US" dirty="0">
                <a:solidFill>
                  <a:srgbClr val="0000FF"/>
                </a:solidFill>
                <a:highlight>
                  <a:srgbClr val="FFFFFF"/>
                </a:highlight>
                <a:latin typeface="Consolas" panose="020B0609020204030204" pitchFamily="49" charset="0"/>
              </a:rPr>
              <a:t>value</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else</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SetActive</a:t>
            </a:r>
            <a:r>
              <a:rPr lang="en-US" dirty="0">
                <a:solidFill>
                  <a:srgbClr val="000000"/>
                </a:solidFill>
                <a:highlight>
                  <a:srgbClr val="FFFFFF"/>
                </a:highlight>
                <a:latin typeface="Consolas" panose="020B0609020204030204" pitchFamily="49" charset="0"/>
              </a:rPr>
              <a:t>(</a:t>
            </a:r>
            <a:r>
              <a:rPr lang="en-US" dirty="0">
                <a:solidFill>
                  <a:srgbClr val="0000FF"/>
                </a:solidFill>
                <a:highlight>
                  <a:srgbClr val="FFFFFF"/>
                </a:highlight>
                <a:latin typeface="Consolas" panose="020B0609020204030204" pitchFamily="49" charset="0"/>
              </a:rPr>
              <a:t>false</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a:t>
            </a:r>
            <a:endParaRPr lang="en-US" dirty="0"/>
          </a:p>
        </p:txBody>
      </p:sp>
      <p:sp>
        <p:nvSpPr>
          <p:cNvPr id="5" name="Rectangle 4"/>
          <p:cNvSpPr/>
          <p:nvPr/>
        </p:nvSpPr>
        <p:spPr>
          <a:xfrm>
            <a:off x="4433977" y="1958196"/>
            <a:ext cx="2510286" cy="586596"/>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6" name="Rectangle 5"/>
          <p:cNvSpPr/>
          <p:nvPr/>
        </p:nvSpPr>
        <p:spPr>
          <a:xfrm>
            <a:off x="2182483" y="5520905"/>
            <a:ext cx="2510286" cy="586596"/>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36751458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state setters</a:t>
            </a:r>
            <a:endParaRPr lang="en-US" dirty="0"/>
          </a:p>
        </p:txBody>
      </p:sp>
      <p:sp>
        <p:nvSpPr>
          <p:cNvPr id="3" name="Text Placeholder 2"/>
          <p:cNvSpPr>
            <a:spLocks noGrp="1"/>
          </p:cNvSpPr>
          <p:nvPr>
            <p:ph type="body" sz="quarter" idx="10"/>
          </p:nvPr>
        </p:nvSpPr>
        <p:spPr/>
        <p:txBody>
          <a:bodyPr/>
          <a:lstStyle/>
          <a:p>
            <a:r>
              <a:rPr lang="en-US" dirty="0" smtClean="0"/>
              <a:t>Setting a simple, scalar value</a:t>
            </a:r>
          </a:p>
          <a:p>
            <a:pPr lvl="1"/>
            <a:r>
              <a:rPr lang="en-US" dirty="0" smtClean="0"/>
              <a:t>Great when you think of ENUM values like Visibility, Stretch, </a:t>
            </a:r>
            <a:r>
              <a:rPr lang="en-US" dirty="0" err="1" smtClean="0"/>
              <a:t>etc</a:t>
            </a:r>
            <a:endParaRPr lang="en-US" dirty="0" smtClean="0"/>
          </a:p>
          <a:p>
            <a:r>
              <a:rPr lang="en-US" dirty="0" smtClean="0"/>
              <a:t>Does not invoke a storyboard</a:t>
            </a:r>
          </a:p>
          <a:p>
            <a:pPr lvl="1"/>
            <a:r>
              <a:rPr lang="en-US" dirty="0" smtClean="0"/>
              <a:t>Does not require </a:t>
            </a:r>
            <a:r>
              <a:rPr lang="en-US" dirty="0"/>
              <a:t>ObjectAnimationUsingKeyFrames</a:t>
            </a:r>
          </a:p>
        </p:txBody>
      </p:sp>
      <p:sp>
        <p:nvSpPr>
          <p:cNvPr id="4" name="Rectangle 3"/>
          <p:cNvSpPr/>
          <p:nvPr/>
        </p:nvSpPr>
        <p:spPr>
          <a:xfrm>
            <a:off x="992038" y="3951349"/>
            <a:ext cx="11062216" cy="1938992"/>
          </a:xfrm>
          <a:prstGeom prst="rect">
            <a:avLst/>
          </a:prstGeom>
        </p:spPr>
        <p:txBody>
          <a:bodyPr wrap="square">
            <a:spAutoFit/>
          </a:bodyPr>
          <a:lstStyle/>
          <a:p>
            <a:r>
              <a:rPr lang="en-US" sz="2400" dirty="0">
                <a:solidFill>
                  <a:srgbClr val="0000FF"/>
                </a:solidFill>
                <a:highlight>
                  <a:srgbClr val="FFFFFF"/>
                </a:highlight>
                <a:latin typeface="Consolas" panose="020B0609020204030204" pitchFamily="49" charset="0"/>
              </a:rPr>
              <a:t>&lt;</a:t>
            </a:r>
            <a:r>
              <a:rPr lang="en-US" sz="2400" dirty="0" err="1">
                <a:solidFill>
                  <a:srgbClr val="A31515"/>
                </a:solidFill>
                <a:highlight>
                  <a:srgbClr val="FFFFFF"/>
                </a:highlight>
                <a:latin typeface="Consolas" panose="020B0609020204030204" pitchFamily="49" charset="0"/>
              </a:rPr>
              <a:t>VisualState.Setters</a:t>
            </a:r>
            <a:r>
              <a:rPr lang="en-US" sz="2400" dirty="0">
                <a:solidFill>
                  <a:srgbClr val="0000FF"/>
                </a:solidFill>
                <a:highlight>
                  <a:srgbClr val="FFFFFF"/>
                </a:highlight>
                <a:latin typeface="Consolas" panose="020B0609020204030204" pitchFamily="49" charset="0"/>
              </a:rPr>
              <a:t>&gt;</a:t>
            </a:r>
            <a:endParaRPr lang="en-US" sz="2400" dirty="0">
              <a:solidFill>
                <a:srgbClr val="000000"/>
              </a:solidFill>
              <a:highlight>
                <a:srgbClr val="FFFFFF"/>
              </a:highlight>
              <a:latin typeface="Consolas" panose="020B0609020204030204" pitchFamily="49" charset="0"/>
            </a:endParaRPr>
          </a:p>
          <a:p>
            <a:r>
              <a:rPr lang="en-US" sz="2400" dirty="0">
                <a:solidFill>
                  <a:srgbClr val="000000"/>
                </a:solidFill>
                <a:highlight>
                  <a:srgbClr val="FFFFFF"/>
                </a:highlight>
                <a:latin typeface="Consolas" panose="020B0609020204030204" pitchFamily="49" charset="0"/>
              </a:rPr>
              <a:t>    </a:t>
            </a:r>
            <a:r>
              <a:rPr lang="en-US" sz="2400" dirty="0">
                <a:solidFill>
                  <a:srgbClr val="0000FF"/>
                </a:solidFill>
                <a:highlight>
                  <a:srgbClr val="FFFFFF"/>
                </a:highlight>
                <a:latin typeface="Consolas" panose="020B0609020204030204" pitchFamily="49" charset="0"/>
              </a:rPr>
              <a:t>&lt;</a:t>
            </a:r>
            <a:r>
              <a:rPr lang="en-US" sz="2400" dirty="0">
                <a:solidFill>
                  <a:srgbClr val="A31515"/>
                </a:solidFill>
                <a:highlight>
                  <a:srgbClr val="FFFFFF"/>
                </a:highlight>
                <a:latin typeface="Consolas" panose="020B0609020204030204" pitchFamily="49" charset="0"/>
              </a:rPr>
              <a:t>Setter</a:t>
            </a:r>
            <a:r>
              <a:rPr lang="en-US" sz="2400" dirty="0">
                <a:solidFill>
                  <a:srgbClr val="FF0000"/>
                </a:solidFill>
                <a:highlight>
                  <a:srgbClr val="FFFFFF"/>
                </a:highlight>
                <a:latin typeface="Consolas" panose="020B0609020204030204" pitchFamily="49" charset="0"/>
              </a:rPr>
              <a:t> Target</a:t>
            </a:r>
            <a:r>
              <a:rPr lang="en-US" sz="2400" dirty="0">
                <a:solidFill>
                  <a:srgbClr val="0000FF"/>
                </a:solidFill>
                <a:highlight>
                  <a:srgbClr val="FFFFFF"/>
                </a:highlight>
                <a:latin typeface="Consolas" panose="020B0609020204030204" pitchFamily="49" charset="0"/>
              </a:rPr>
              <a:t>="MyText01.FontSize"</a:t>
            </a:r>
            <a:r>
              <a:rPr lang="en-US" sz="2400" dirty="0">
                <a:solidFill>
                  <a:srgbClr val="FF0000"/>
                </a:solidFill>
                <a:highlight>
                  <a:srgbClr val="FFFFFF"/>
                </a:highlight>
                <a:latin typeface="Consolas" panose="020B0609020204030204" pitchFamily="49" charset="0"/>
              </a:rPr>
              <a:t> Value</a:t>
            </a:r>
            <a:r>
              <a:rPr lang="en-US" sz="2400" dirty="0">
                <a:solidFill>
                  <a:srgbClr val="0000FF"/>
                </a:solidFill>
                <a:highlight>
                  <a:srgbClr val="FFFFFF"/>
                </a:highlight>
                <a:latin typeface="Consolas" panose="020B0609020204030204" pitchFamily="49" charset="0"/>
              </a:rPr>
              <a:t>="24" /&gt;</a:t>
            </a:r>
            <a:endParaRPr lang="en-US" sz="2400" dirty="0">
              <a:solidFill>
                <a:srgbClr val="000000"/>
              </a:solidFill>
              <a:highlight>
                <a:srgbClr val="FFFFFF"/>
              </a:highlight>
              <a:latin typeface="Consolas" panose="020B0609020204030204" pitchFamily="49" charset="0"/>
            </a:endParaRPr>
          </a:p>
          <a:p>
            <a:r>
              <a:rPr lang="en-US" sz="2400" dirty="0">
                <a:solidFill>
                  <a:srgbClr val="000000"/>
                </a:solidFill>
                <a:highlight>
                  <a:srgbClr val="FFFFFF"/>
                </a:highlight>
                <a:latin typeface="Consolas" panose="020B0609020204030204" pitchFamily="49" charset="0"/>
              </a:rPr>
              <a:t>    </a:t>
            </a:r>
            <a:r>
              <a:rPr lang="en-US" sz="2400" dirty="0">
                <a:solidFill>
                  <a:srgbClr val="0000FF"/>
                </a:solidFill>
                <a:highlight>
                  <a:srgbClr val="FFFFFF"/>
                </a:highlight>
                <a:latin typeface="Consolas" panose="020B0609020204030204" pitchFamily="49" charset="0"/>
              </a:rPr>
              <a:t>&lt;</a:t>
            </a:r>
            <a:r>
              <a:rPr lang="en-US" sz="2400" dirty="0">
                <a:solidFill>
                  <a:srgbClr val="A31515"/>
                </a:solidFill>
                <a:highlight>
                  <a:srgbClr val="FFFFFF"/>
                </a:highlight>
                <a:latin typeface="Consolas" panose="020B0609020204030204" pitchFamily="49" charset="0"/>
              </a:rPr>
              <a:t>Setter</a:t>
            </a:r>
            <a:r>
              <a:rPr lang="en-US" sz="2400" dirty="0">
                <a:solidFill>
                  <a:srgbClr val="FF0000"/>
                </a:solidFill>
                <a:highlight>
                  <a:srgbClr val="FFFFFF"/>
                </a:highlight>
                <a:latin typeface="Consolas" panose="020B0609020204030204" pitchFamily="49" charset="0"/>
              </a:rPr>
              <a:t> Target</a:t>
            </a:r>
            <a:r>
              <a:rPr lang="en-US" sz="2400" dirty="0">
                <a:solidFill>
                  <a:srgbClr val="0000FF"/>
                </a:solidFill>
                <a:highlight>
                  <a:srgbClr val="FFFFFF"/>
                </a:highlight>
                <a:latin typeface="Consolas" panose="020B0609020204030204" pitchFamily="49" charset="0"/>
              </a:rPr>
              <a:t>="</a:t>
            </a:r>
            <a:r>
              <a:rPr lang="en-US" sz="2400" dirty="0" err="1">
                <a:solidFill>
                  <a:srgbClr val="0000FF"/>
                </a:solidFill>
                <a:highlight>
                  <a:srgbClr val="FFFFFF"/>
                </a:highlight>
                <a:latin typeface="Consolas" panose="020B0609020204030204" pitchFamily="49" charset="0"/>
              </a:rPr>
              <a:t>MyImage.Stretch</a:t>
            </a:r>
            <a:r>
              <a:rPr lang="en-US" sz="2400" dirty="0">
                <a:solidFill>
                  <a:srgbClr val="0000FF"/>
                </a:solidFill>
                <a:highlight>
                  <a:srgbClr val="FFFFFF"/>
                </a:highlight>
                <a:latin typeface="Consolas" panose="020B0609020204030204" pitchFamily="49" charset="0"/>
              </a:rPr>
              <a:t>"</a:t>
            </a:r>
            <a:r>
              <a:rPr lang="en-US" sz="2400" dirty="0">
                <a:solidFill>
                  <a:srgbClr val="FF0000"/>
                </a:solidFill>
                <a:highlight>
                  <a:srgbClr val="FFFFFF"/>
                </a:highlight>
                <a:latin typeface="Consolas" panose="020B0609020204030204" pitchFamily="49" charset="0"/>
              </a:rPr>
              <a:t> Value</a:t>
            </a:r>
            <a:r>
              <a:rPr lang="en-US" sz="2400" dirty="0">
                <a:solidFill>
                  <a:srgbClr val="0000FF"/>
                </a:solidFill>
                <a:highlight>
                  <a:srgbClr val="FFFFFF"/>
                </a:highlight>
                <a:latin typeface="Consolas" panose="020B0609020204030204" pitchFamily="49" charset="0"/>
              </a:rPr>
              <a:t>="</a:t>
            </a:r>
            <a:r>
              <a:rPr lang="en-US" sz="2400" dirty="0" err="1">
                <a:solidFill>
                  <a:srgbClr val="0000FF"/>
                </a:solidFill>
                <a:highlight>
                  <a:srgbClr val="FFFFFF"/>
                </a:highlight>
                <a:latin typeface="Consolas" panose="020B0609020204030204" pitchFamily="49" charset="0"/>
              </a:rPr>
              <a:t>UniformToFill</a:t>
            </a:r>
            <a:r>
              <a:rPr lang="en-US" sz="2400" dirty="0">
                <a:solidFill>
                  <a:srgbClr val="0000FF"/>
                </a:solidFill>
                <a:highlight>
                  <a:srgbClr val="FFFFFF"/>
                </a:highlight>
                <a:latin typeface="Consolas" panose="020B0609020204030204" pitchFamily="49" charset="0"/>
              </a:rPr>
              <a:t>" /&gt;</a:t>
            </a:r>
            <a:endParaRPr lang="en-US" sz="2400" dirty="0">
              <a:solidFill>
                <a:srgbClr val="000000"/>
              </a:solidFill>
              <a:highlight>
                <a:srgbClr val="FFFFFF"/>
              </a:highlight>
              <a:latin typeface="Consolas" panose="020B0609020204030204" pitchFamily="49" charset="0"/>
            </a:endParaRPr>
          </a:p>
          <a:p>
            <a:r>
              <a:rPr lang="en-US" sz="2400" dirty="0">
                <a:solidFill>
                  <a:srgbClr val="000000"/>
                </a:solidFill>
                <a:highlight>
                  <a:srgbClr val="FFFFFF"/>
                </a:highlight>
                <a:latin typeface="Consolas" panose="020B0609020204030204" pitchFamily="49" charset="0"/>
              </a:rPr>
              <a:t>    </a:t>
            </a:r>
            <a:r>
              <a:rPr lang="en-US" sz="2400" dirty="0">
                <a:solidFill>
                  <a:srgbClr val="0000FF"/>
                </a:solidFill>
                <a:highlight>
                  <a:srgbClr val="FFFFFF"/>
                </a:highlight>
                <a:latin typeface="Consolas" panose="020B0609020204030204" pitchFamily="49" charset="0"/>
              </a:rPr>
              <a:t>&lt;</a:t>
            </a:r>
            <a:r>
              <a:rPr lang="en-US" sz="2400" dirty="0">
                <a:solidFill>
                  <a:srgbClr val="A31515"/>
                </a:solidFill>
                <a:highlight>
                  <a:srgbClr val="FFFFFF"/>
                </a:highlight>
                <a:latin typeface="Consolas" panose="020B0609020204030204" pitchFamily="49" charset="0"/>
              </a:rPr>
              <a:t>Setter</a:t>
            </a:r>
            <a:r>
              <a:rPr lang="en-US" sz="2400" dirty="0">
                <a:solidFill>
                  <a:srgbClr val="FF0000"/>
                </a:solidFill>
                <a:highlight>
                  <a:srgbClr val="FFFFFF"/>
                </a:highlight>
                <a:latin typeface="Consolas" panose="020B0609020204030204" pitchFamily="49" charset="0"/>
              </a:rPr>
              <a:t> Target</a:t>
            </a:r>
            <a:r>
              <a:rPr lang="en-US" sz="2400" dirty="0">
                <a:solidFill>
                  <a:srgbClr val="0000FF"/>
                </a:solidFill>
                <a:highlight>
                  <a:srgbClr val="FFFFFF"/>
                </a:highlight>
                <a:latin typeface="Consolas" panose="020B0609020204030204" pitchFamily="49" charset="0"/>
              </a:rPr>
              <a:t>="</a:t>
            </a:r>
            <a:r>
              <a:rPr lang="en-US" sz="2400" dirty="0" err="1">
                <a:solidFill>
                  <a:srgbClr val="0000FF"/>
                </a:solidFill>
                <a:highlight>
                  <a:srgbClr val="FFFFFF"/>
                </a:highlight>
                <a:latin typeface="Consolas" panose="020B0609020204030204" pitchFamily="49" charset="0"/>
              </a:rPr>
              <a:t>MyImage.Height</a:t>
            </a:r>
            <a:r>
              <a:rPr lang="en-US" sz="2400" dirty="0">
                <a:solidFill>
                  <a:srgbClr val="0000FF"/>
                </a:solidFill>
                <a:highlight>
                  <a:srgbClr val="FFFFFF"/>
                </a:highlight>
                <a:latin typeface="Consolas" panose="020B0609020204030204" pitchFamily="49" charset="0"/>
              </a:rPr>
              <a:t>"</a:t>
            </a:r>
            <a:r>
              <a:rPr lang="en-US" sz="2400" dirty="0">
                <a:solidFill>
                  <a:srgbClr val="FF0000"/>
                </a:solidFill>
                <a:highlight>
                  <a:srgbClr val="FFFFFF"/>
                </a:highlight>
                <a:latin typeface="Consolas" panose="020B0609020204030204" pitchFamily="49" charset="0"/>
              </a:rPr>
              <a:t> Value</a:t>
            </a:r>
            <a:r>
              <a:rPr lang="en-US" sz="2400" dirty="0">
                <a:solidFill>
                  <a:srgbClr val="0000FF"/>
                </a:solidFill>
                <a:highlight>
                  <a:srgbClr val="FFFFFF"/>
                </a:highlight>
                <a:latin typeface="Consolas" panose="020B0609020204030204" pitchFamily="49" charset="0"/>
              </a:rPr>
              <a:t>="150" /&gt;</a:t>
            </a:r>
            <a:endParaRPr lang="en-US" sz="2400" dirty="0">
              <a:solidFill>
                <a:srgbClr val="000000"/>
              </a:solidFill>
              <a:highlight>
                <a:srgbClr val="FFFFFF"/>
              </a:highlight>
              <a:latin typeface="Consolas" panose="020B0609020204030204" pitchFamily="49" charset="0"/>
            </a:endParaRPr>
          </a:p>
          <a:p>
            <a:r>
              <a:rPr lang="en-US" sz="2400" dirty="0">
                <a:solidFill>
                  <a:srgbClr val="0000FF"/>
                </a:solidFill>
                <a:highlight>
                  <a:srgbClr val="FFFFFF"/>
                </a:highlight>
                <a:latin typeface="Consolas" panose="020B0609020204030204" pitchFamily="49" charset="0"/>
              </a:rPr>
              <a:t>&lt;/</a:t>
            </a:r>
            <a:r>
              <a:rPr lang="en-US" sz="2400" dirty="0" err="1">
                <a:solidFill>
                  <a:srgbClr val="A31515"/>
                </a:solidFill>
                <a:highlight>
                  <a:srgbClr val="FFFFFF"/>
                </a:highlight>
                <a:latin typeface="Consolas" panose="020B0609020204030204" pitchFamily="49" charset="0"/>
              </a:rPr>
              <a:t>VisualState.Setters</a:t>
            </a:r>
            <a:r>
              <a:rPr lang="en-US" sz="2400" dirty="0">
                <a:solidFill>
                  <a:srgbClr val="0000FF"/>
                </a:solidFill>
                <a:highlight>
                  <a:srgbClr val="FFFFFF"/>
                </a:highlight>
                <a:latin typeface="Consolas" panose="020B0609020204030204" pitchFamily="49" charset="0"/>
              </a:rPr>
              <a:t>&gt;</a:t>
            </a:r>
            <a:endParaRPr lang="en-US" sz="2400" dirty="0">
              <a:solidFill>
                <a:srgbClr val="000000"/>
              </a:solidFill>
              <a:highlight>
                <a:srgbClr val="FFFFFF"/>
              </a:highlight>
              <a:latin typeface="Consolas" panose="020B0609020204030204" pitchFamily="49" charset="0"/>
            </a:endParaRPr>
          </a:p>
        </p:txBody>
      </p:sp>
      <p:sp>
        <p:nvSpPr>
          <p:cNvPr id="5" name="Rectangle 4"/>
          <p:cNvSpPr/>
          <p:nvPr/>
        </p:nvSpPr>
        <p:spPr>
          <a:xfrm>
            <a:off x="2976113" y="4261449"/>
            <a:ext cx="4658264" cy="586596"/>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505597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XAML's </a:t>
            </a:r>
            <a:r>
              <a:rPr lang="en-US" dirty="0" err="1" smtClean="0"/>
              <a:t>RelativePanel</a:t>
            </a:r>
            <a:r>
              <a:rPr lang="en-US" dirty="0" smtClean="0"/>
              <a:t> control</a:t>
            </a:r>
            <a:endParaRPr lang="en-US" dirty="0"/>
          </a:p>
        </p:txBody>
      </p:sp>
      <p:sp>
        <p:nvSpPr>
          <p:cNvPr id="3" name="Text Placeholder 2"/>
          <p:cNvSpPr>
            <a:spLocks noGrp="1"/>
          </p:cNvSpPr>
          <p:nvPr>
            <p:ph type="body" sz="quarter" idx="10"/>
          </p:nvPr>
        </p:nvSpPr>
        <p:spPr/>
        <p:txBody>
          <a:bodyPr/>
          <a:lstStyle/>
          <a:p>
            <a:r>
              <a:rPr lang="en-US" dirty="0" smtClean="0"/>
              <a:t>A child or two act as a anchor elements</a:t>
            </a:r>
          </a:p>
          <a:p>
            <a:pPr lvl="1"/>
            <a:r>
              <a:rPr lang="en-US" dirty="0" smtClean="0"/>
              <a:t>They are relative to the panel</a:t>
            </a:r>
          </a:p>
          <a:p>
            <a:r>
              <a:rPr lang="en-US" dirty="0" smtClean="0"/>
              <a:t>Other children are relative to the anchors</a:t>
            </a:r>
          </a:p>
          <a:p>
            <a:pPr lvl="1"/>
            <a:r>
              <a:rPr lang="en-US" dirty="0" err="1" smtClean="0"/>
              <a:t>RelativePanel.Above</a:t>
            </a:r>
            <a:r>
              <a:rPr lang="en-US" dirty="0" smtClean="0"/>
              <a:t> = "</a:t>
            </a:r>
            <a:r>
              <a:rPr lang="en-US" dirty="0" err="1" smtClean="0"/>
              <a:t>ElementName</a:t>
            </a:r>
            <a:r>
              <a:rPr lang="en-US" dirty="0" smtClean="0"/>
              <a:t>"</a:t>
            </a:r>
          </a:p>
          <a:p>
            <a:pPr lvl="1"/>
            <a:r>
              <a:rPr lang="en-US" dirty="0" err="1" smtClean="0"/>
              <a:t>RelativePanel.RightOf</a:t>
            </a:r>
            <a:r>
              <a:rPr lang="en-US" dirty="0"/>
              <a:t> </a:t>
            </a:r>
            <a:r>
              <a:rPr lang="en-US" dirty="0" smtClean="0"/>
              <a:t>= "</a:t>
            </a:r>
            <a:r>
              <a:rPr lang="en-US" dirty="0" err="1"/>
              <a:t>ElementName</a:t>
            </a:r>
            <a:r>
              <a:rPr lang="en-US" dirty="0"/>
              <a:t>"</a:t>
            </a:r>
            <a:endParaRPr lang="en-US" dirty="0" smtClean="0"/>
          </a:p>
          <a:p>
            <a:pPr lvl="1"/>
            <a:r>
              <a:rPr lang="en-US" dirty="0" err="1" smtClean="0"/>
              <a:t>RelativePanel.Below</a:t>
            </a:r>
            <a:r>
              <a:rPr lang="en-US" dirty="0"/>
              <a:t> </a:t>
            </a:r>
            <a:r>
              <a:rPr lang="en-US" dirty="0" smtClean="0"/>
              <a:t>= "</a:t>
            </a:r>
            <a:r>
              <a:rPr lang="en-US" dirty="0" err="1"/>
              <a:t>ElementName</a:t>
            </a:r>
            <a:r>
              <a:rPr lang="en-US" dirty="0"/>
              <a:t>"</a:t>
            </a:r>
            <a:endParaRPr lang="en-US" dirty="0" smtClean="0"/>
          </a:p>
          <a:p>
            <a:pPr lvl="1"/>
            <a:r>
              <a:rPr lang="en-US" dirty="0" err="1" smtClean="0"/>
              <a:t>RelativePanel.LeftOf</a:t>
            </a:r>
            <a:r>
              <a:rPr lang="en-US" dirty="0"/>
              <a:t> </a:t>
            </a:r>
            <a:r>
              <a:rPr lang="en-US" dirty="0" smtClean="0"/>
              <a:t>= "</a:t>
            </a:r>
            <a:r>
              <a:rPr lang="en-US" dirty="0" err="1"/>
              <a:t>ElementName</a:t>
            </a:r>
            <a:r>
              <a:rPr lang="en-US" dirty="0" smtClean="0"/>
              <a:t>"</a:t>
            </a:r>
          </a:p>
          <a:p>
            <a:r>
              <a:rPr lang="en-US" dirty="0" err="1" smtClean="0"/>
              <a:t>RelativePanel</a:t>
            </a:r>
            <a:r>
              <a:rPr lang="en-US" dirty="0" smtClean="0"/>
              <a:t> simplifies adaptive UI</a:t>
            </a:r>
          </a:p>
          <a:p>
            <a:pPr lvl="1"/>
            <a:r>
              <a:rPr lang="en-US" dirty="0" smtClean="0"/>
              <a:t>A simple Visual State setter can rearrange the UI</a:t>
            </a:r>
          </a:p>
          <a:p>
            <a:pPr lvl="1"/>
            <a:r>
              <a:rPr lang="en-US" dirty="0" smtClean="0"/>
              <a:t>One element can move a family of related elements</a:t>
            </a:r>
          </a:p>
          <a:p>
            <a:pPr lvl="1"/>
            <a:endParaRPr lang="en-US" dirty="0"/>
          </a:p>
        </p:txBody>
      </p:sp>
    </p:spTree>
    <p:extLst>
      <p:ext uri="{BB962C8B-B14F-4D97-AF65-F5344CB8AC3E}">
        <p14:creationId xmlns:p14="http://schemas.microsoft.com/office/powerpoint/2010/main" val="2989365137"/>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Developers have many tools</a:t>
            </a:r>
            <a:br>
              <a:rPr lang="en-US" dirty="0" smtClean="0"/>
            </a:br>
            <a:r>
              <a:rPr lang="en-US" dirty="0" smtClean="0"/>
              <a:t>build an adaptive UI</a:t>
            </a:r>
            <a:endParaRPr lang="en-US" dirty="0"/>
          </a:p>
        </p:txBody>
      </p:sp>
    </p:spTree>
    <p:extLst>
      <p:ext uri="{BB962C8B-B14F-4D97-AF65-F5344CB8AC3E}">
        <p14:creationId xmlns:p14="http://schemas.microsoft.com/office/powerpoint/2010/main" val="1084829226"/>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The adaptive story</a:t>
            </a:r>
          </a:p>
          <a:p>
            <a:r>
              <a:rPr lang="en-US" dirty="0"/>
              <a:t>Adaptive </a:t>
            </a:r>
            <a:r>
              <a:rPr lang="en-US" dirty="0" smtClean="0"/>
              <a:t>tooling</a:t>
            </a:r>
            <a:endParaRPr lang="en-US" dirty="0"/>
          </a:p>
        </p:txBody>
      </p:sp>
    </p:spTree>
    <p:extLst>
      <p:ext uri="{BB962C8B-B14F-4D97-AF65-F5344CB8AC3E}">
        <p14:creationId xmlns:p14="http://schemas.microsoft.com/office/powerpoint/2010/main" val="882578223"/>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3410080"/>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The adaptive story</a:t>
            </a:r>
            <a:endParaRPr lang="en-US" dirty="0"/>
          </a:p>
        </p:txBody>
      </p:sp>
    </p:spTree>
    <p:extLst>
      <p:ext uri="{BB962C8B-B14F-4D97-AF65-F5344CB8AC3E}">
        <p14:creationId xmlns:p14="http://schemas.microsoft.com/office/powerpoint/2010/main" val="1419733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ponsiv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480299042"/>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daptiv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763767136"/>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cali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445179501"/>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Tailored design</a:t>
            </a:r>
            <a:endParaRPr lang="en-US" dirty="0"/>
          </a:p>
        </p:txBody>
      </p:sp>
      <p:sp>
        <p:nvSpPr>
          <p:cNvPr id="3" name="Text Placeholder 2"/>
          <p:cNvSpPr>
            <a:spLocks noGrp="1"/>
          </p:cNvSpPr>
          <p:nvPr>
            <p:ph type="body" sz="quarter" idx="10"/>
          </p:nvPr>
        </p:nvSpPr>
        <p:spPr/>
        <p:txBody>
          <a:bodyPr/>
          <a:lstStyle/>
          <a:p>
            <a:r>
              <a:rPr lang="en-US" dirty="0"/>
              <a:t>Build pages/code for individual families</a:t>
            </a:r>
          </a:p>
          <a:p>
            <a:pPr lvl="1"/>
            <a:r>
              <a:rPr lang="en-US" dirty="0" smtClean="0"/>
              <a:t>Use MRT in </a:t>
            </a:r>
            <a:r>
              <a:rPr lang="en-US" dirty="0" err="1"/>
              <a:t>A</a:t>
            </a:r>
            <a:r>
              <a:rPr lang="en-US" dirty="0" err="1" smtClean="0"/>
              <a:t>pp.xaml.cs</a:t>
            </a:r>
            <a:r>
              <a:rPr lang="en-US" dirty="0" smtClean="0"/>
              <a:t> to determine the family</a:t>
            </a:r>
          </a:p>
          <a:p>
            <a:r>
              <a:rPr lang="en-US" dirty="0" smtClean="0"/>
              <a:t>One-handed interface?</a:t>
            </a:r>
            <a:endParaRPr lang="en-US" dirty="0"/>
          </a:p>
          <a:p>
            <a:pPr lvl="1"/>
            <a:r>
              <a:rPr lang="en-US" dirty="0" smtClean="0"/>
              <a:t>Typically phone or small tablets</a:t>
            </a:r>
          </a:p>
          <a:p>
            <a:pPr lvl="1"/>
            <a:r>
              <a:rPr lang="en-US" dirty="0" smtClean="0"/>
              <a:t>Test diagonal screen size (&lt;7")</a:t>
            </a:r>
            <a:endParaRPr lang="en-US" dirty="0"/>
          </a:p>
          <a:p>
            <a:pPr lvl="1"/>
            <a:endParaRPr lang="en-US" dirty="0"/>
          </a:p>
        </p:txBody>
      </p:sp>
      <p:sp>
        <p:nvSpPr>
          <p:cNvPr id="5" name="Rectangle 1"/>
          <p:cNvSpPr>
            <a:spLocks noChangeArrowheads="1"/>
          </p:cNvSpPr>
          <p:nvPr/>
        </p:nvSpPr>
        <p:spPr bwMode="auto">
          <a:xfrm>
            <a:off x="456052" y="4419828"/>
            <a:ext cx="6896119" cy="164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lvl="0" eaLnBrk="0" fontAlgn="base" hangingPunct="0">
              <a:spcBef>
                <a:spcPts val="800"/>
              </a:spcBef>
              <a:spcAft>
                <a:spcPct val="0"/>
              </a:spcAft>
            </a:pPr>
            <a:r>
              <a:rPr kumimoji="0" lang="en-GB" altLang="en-US" sz="16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if</a:t>
            </a:r>
            <a:r>
              <a:rPr kumimoji="0" lang="en-GB" altLang="en-US" sz="1600" b="0" i="0" u="none" strike="noStrike" cap="none" normalizeH="0" baseline="0" dirty="0" smtClean="0">
                <a:ln>
                  <a:noFill/>
                </a:ln>
                <a:solidFill>
                  <a:srgbClr val="000000"/>
                </a:solidFill>
                <a:effectLst/>
                <a:latin typeface="Segoe UI" panose="020B0502040204020203" pitchFamily="34" charset="0"/>
                <a:cs typeface="Segoe UI" panose="020B0502040204020203" pitchFamily="34" charset="0"/>
              </a:rPr>
              <a:t> (</a:t>
            </a:r>
            <a:r>
              <a:rPr kumimoji="0" lang="en-GB" altLang="en-US" sz="1600" b="0" i="0" u="none" strike="noStrike" cap="none" normalizeH="0" baseline="0" dirty="0" err="1" smtClean="0">
                <a:ln>
                  <a:noFill/>
                </a:ln>
                <a:solidFill>
                  <a:srgbClr val="000000"/>
                </a:solidFill>
                <a:effectLst/>
                <a:latin typeface="Segoe UI" panose="020B0502040204020203" pitchFamily="34" charset="0"/>
                <a:cs typeface="Segoe UI" panose="020B0502040204020203" pitchFamily="34" charset="0"/>
              </a:rPr>
              <a:t>physical_diagonal_</a:t>
            </a:r>
            <a:r>
              <a:rPr lang="en-GB" altLang="en-US" sz="1600" dirty="0" err="1" smtClean="0">
                <a:solidFill>
                  <a:srgbClr val="000000"/>
                </a:solidFill>
                <a:latin typeface="Segoe UI" panose="020B0502040204020203" pitchFamily="34" charset="0"/>
                <a:cs typeface="Segoe UI" panose="020B0502040204020203" pitchFamily="34" charset="0"/>
              </a:rPr>
              <a:t>size</a:t>
            </a:r>
            <a:r>
              <a:rPr lang="en-GB" altLang="en-US" sz="1600" dirty="0" smtClean="0">
                <a:solidFill>
                  <a:srgbClr val="000000"/>
                </a:solidFill>
                <a:latin typeface="Segoe UI" panose="020B0502040204020203" pitchFamily="34" charset="0"/>
                <a:cs typeface="Segoe UI" panose="020B0502040204020203" pitchFamily="34" charset="0"/>
              </a:rPr>
              <a:t> </a:t>
            </a:r>
            <a:r>
              <a:rPr kumimoji="0" lang="en-GB" altLang="en-US" sz="1600" b="0" i="0" u="none" strike="noStrike" cap="none" normalizeH="0" baseline="0" dirty="0" smtClean="0">
                <a:ln>
                  <a:noFill/>
                </a:ln>
                <a:solidFill>
                  <a:srgbClr val="000000"/>
                </a:solidFill>
                <a:effectLst/>
                <a:latin typeface="Segoe UI" panose="020B0502040204020203" pitchFamily="34" charset="0"/>
                <a:cs typeface="Segoe UI" panose="020B0502040204020203" pitchFamily="34" charset="0"/>
              </a:rPr>
              <a:t>&lt;= 7)</a:t>
            </a:r>
          </a:p>
          <a:p>
            <a:pPr lvl="0" eaLnBrk="0" fontAlgn="base" hangingPunct="0">
              <a:spcBef>
                <a:spcPts val="800"/>
              </a:spcBef>
              <a:spcAft>
                <a:spcPct val="0"/>
              </a:spcAft>
            </a:pPr>
            <a:r>
              <a:rPr lang="en-GB" altLang="en-US" sz="1600" dirty="0" smtClean="0">
                <a:solidFill>
                  <a:srgbClr val="008000"/>
                </a:solidFill>
                <a:latin typeface="Segoe UI" panose="020B0502040204020203" pitchFamily="34" charset="0"/>
                <a:cs typeface="Segoe UI" panose="020B0502040204020203" pitchFamily="34" charset="0"/>
              </a:rPr>
              <a:t>      // optimized for one-handed operation</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spcBef>
                <a:spcPts val="800"/>
              </a:spcBef>
              <a:spcAft>
                <a:spcPct val="0"/>
              </a:spcAft>
              <a:buClrTx/>
              <a:buSzTx/>
              <a:buFontTx/>
              <a:buNone/>
              <a:tabLst/>
            </a:pPr>
            <a:r>
              <a:rPr kumimoji="0" lang="en-GB" altLang="en-US" sz="1600" b="0" i="0" u="none" strike="noStrike" cap="none" normalizeH="0" baseline="0" dirty="0" smtClean="0">
                <a:ln>
                  <a:noFill/>
                </a:ln>
                <a:solidFill>
                  <a:srgbClr val="000000"/>
                </a:solidFill>
                <a:effectLst/>
                <a:latin typeface="Segoe UI" panose="020B0502040204020203" pitchFamily="34" charset="0"/>
                <a:cs typeface="Segoe UI" panose="020B0502040204020203" pitchFamily="34" charset="0"/>
              </a:rPr>
              <a:t>      </a:t>
            </a:r>
            <a:r>
              <a:rPr kumimoji="0" lang="en-GB" altLang="en-US" sz="1600"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rootFrame.Navigate</a:t>
            </a:r>
            <a:r>
              <a:rPr kumimoji="0" lang="en-GB" altLang="en-US" sz="16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GB" altLang="en-US" sz="1600"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typeof</a:t>
            </a:r>
            <a:r>
              <a:rPr kumimoji="0" lang="en-GB" altLang="en-US" sz="16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GB" altLang="en-US" sz="1600"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MainPage_OneHanded</a:t>
            </a:r>
            <a:r>
              <a:rPr kumimoji="0" lang="en-GB" altLang="en-US" sz="1600" b="0" i="0" u="none" strike="noStrike" cap="none" normalizeH="0" baseline="0" dirty="0" smtClean="0">
                <a:ln>
                  <a:noFill/>
                </a:ln>
                <a:solidFill>
                  <a:srgbClr val="000000"/>
                </a:solidFill>
                <a:effectLst/>
                <a:latin typeface="Segoe UI" panose="020B0502040204020203" pitchFamily="34" charset="0"/>
                <a:cs typeface="Segoe UI" panose="020B0502040204020203" pitchFamily="34" charset="0"/>
              </a:rPr>
              <a:t>), </a:t>
            </a:r>
            <a:r>
              <a:rPr kumimoji="0" lang="en-GB" altLang="en-US" sz="1600"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e.Arguments</a:t>
            </a:r>
            <a:r>
              <a:rPr kumimoji="0" lang="en-GB" altLang="en-US" sz="16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spcBef>
                <a:spcPts val="800"/>
              </a:spcBef>
              <a:spcAft>
                <a:spcPct val="0"/>
              </a:spcAft>
              <a:buClrTx/>
              <a:buSzTx/>
              <a:buFontTx/>
              <a:buNone/>
              <a:tabLst/>
            </a:pPr>
            <a:r>
              <a:rPr kumimoji="0" lang="en-GB" altLang="en-US" sz="1600" b="0" i="0" u="none" strike="noStrike" cap="none" normalizeH="0" baseline="0" dirty="0" smtClean="0">
                <a:ln>
                  <a:noFill/>
                </a:ln>
                <a:solidFill>
                  <a:srgbClr val="0000FF"/>
                </a:solidFill>
                <a:effectLst/>
                <a:latin typeface="Segoe UI" panose="020B0502040204020203" pitchFamily="34" charset="0"/>
                <a:cs typeface="Segoe UI" panose="020B0502040204020203" pitchFamily="34" charset="0"/>
              </a:rPr>
              <a:t>else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spcBef>
                <a:spcPts val="800"/>
              </a:spcBef>
              <a:spcAft>
                <a:spcPct val="0"/>
              </a:spcAft>
              <a:buClrTx/>
              <a:buSzTx/>
              <a:buFontTx/>
              <a:buNone/>
              <a:tabLst/>
            </a:pPr>
            <a:r>
              <a:rPr kumimoji="0" lang="en-GB" altLang="en-US" sz="1600" b="0" i="0" u="none" strike="noStrike" cap="none" normalizeH="0" baseline="0" dirty="0" smtClean="0">
                <a:ln>
                  <a:noFill/>
                </a:ln>
                <a:solidFill>
                  <a:srgbClr val="000000"/>
                </a:solidFill>
                <a:effectLst/>
                <a:latin typeface="Segoe UI" panose="020B0502040204020203" pitchFamily="34" charset="0"/>
                <a:cs typeface="Segoe UI" panose="020B0502040204020203" pitchFamily="34" charset="0"/>
              </a:rPr>
              <a:t>  </a:t>
            </a:r>
            <a:r>
              <a:rPr kumimoji="0" lang="en-GB" altLang="en-US" sz="1600" b="0" i="0" u="none" strike="noStrike" cap="none" normalizeH="0" dirty="0" smtClean="0">
                <a:ln>
                  <a:noFill/>
                </a:ln>
                <a:solidFill>
                  <a:srgbClr val="000000"/>
                </a:solidFill>
                <a:effectLst/>
                <a:latin typeface="Segoe UI" panose="020B0502040204020203" pitchFamily="34" charset="0"/>
                <a:cs typeface="Segoe UI" panose="020B0502040204020203" pitchFamily="34" charset="0"/>
              </a:rPr>
              <a:t>    </a:t>
            </a:r>
            <a:r>
              <a:rPr kumimoji="0" lang="en-GB" altLang="en-US" sz="1600"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rootFrame.Navigate</a:t>
            </a:r>
            <a:r>
              <a:rPr kumimoji="0" lang="en-GB" altLang="en-US" sz="16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GB" altLang="en-US" sz="1600"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typeof</a:t>
            </a:r>
            <a:r>
              <a:rPr kumimoji="0" lang="en-GB" altLang="en-US" sz="16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GB" altLang="en-US" sz="1600"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MainPage</a:t>
            </a:r>
            <a:r>
              <a:rPr kumimoji="0" lang="en-GB" altLang="en-US" sz="1600" b="0" i="0" u="none" strike="noStrike" cap="none" normalizeH="0" baseline="0" dirty="0" smtClean="0">
                <a:ln>
                  <a:noFill/>
                </a:ln>
                <a:solidFill>
                  <a:srgbClr val="000000"/>
                </a:solidFill>
                <a:effectLst/>
                <a:latin typeface="Segoe UI" panose="020B0502040204020203" pitchFamily="34" charset="0"/>
                <a:cs typeface="Segoe UI" panose="020B0502040204020203" pitchFamily="34" charset="0"/>
              </a:rPr>
              <a:t>), </a:t>
            </a:r>
            <a:r>
              <a:rPr kumimoji="0" lang="en-GB" altLang="en-US" sz="1600"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e.Arguments</a:t>
            </a:r>
            <a:r>
              <a:rPr kumimoji="0" lang="en-GB" altLang="en-US" sz="16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endParaRPr kumimoji="0" lang="en-US" altLang="en-US" sz="800" b="0" i="0" u="none" strike="noStrike" cap="none" normalizeH="0" baseline="0" dirty="0" smtClean="0">
              <a:ln>
                <a:noFill/>
              </a:ln>
              <a:solidFill>
                <a:schemeClr val="tx1"/>
              </a:solidFill>
              <a:effectLst/>
            </a:endParaRPr>
          </a:p>
        </p:txBody>
      </p:sp>
      <p:sp>
        <p:nvSpPr>
          <p:cNvPr id="6" name="Rectangle 5"/>
          <p:cNvSpPr/>
          <p:nvPr/>
        </p:nvSpPr>
        <p:spPr>
          <a:xfrm>
            <a:off x="269240" y="4271281"/>
            <a:ext cx="3309702" cy="586596"/>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13306245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Nothing is stopping you from creating a multi-headed solution</a:t>
            </a:r>
            <a:endParaRPr lang="en-US" dirty="0"/>
          </a:p>
        </p:txBody>
      </p:sp>
    </p:spTree>
    <p:extLst>
      <p:ext uri="{BB962C8B-B14F-4D97-AF65-F5344CB8AC3E}">
        <p14:creationId xmlns:p14="http://schemas.microsoft.com/office/powerpoint/2010/main" val="53768206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Dedicated</a:t>
            </a:r>
            <a:r>
              <a:rPr lang="en-US" smtClean="0"/>
              <a:t>, targeted </a:t>
            </a:r>
            <a:r>
              <a:rPr lang="en-US" dirty="0" smtClean="0"/>
              <a:t>apps</a:t>
            </a:r>
            <a:endParaRPr lang="en-US" dirty="0"/>
          </a:p>
        </p:txBody>
      </p:sp>
      <p:pic>
        <p:nvPicPr>
          <p:cNvPr id="5" name="Picture 4"/>
          <p:cNvPicPr>
            <a:picLocks noChangeAspect="1"/>
          </p:cNvPicPr>
          <p:nvPr/>
        </p:nvPicPr>
        <p:blipFill>
          <a:blip r:embed="rId2"/>
          <a:stretch>
            <a:fillRect/>
          </a:stretch>
        </p:blipFill>
        <p:spPr>
          <a:xfrm>
            <a:off x="4076700" y="2350566"/>
            <a:ext cx="4196862" cy="2156870"/>
          </a:xfrm>
          <a:prstGeom prst="rect">
            <a:avLst/>
          </a:prstGeom>
        </p:spPr>
      </p:pic>
    </p:spTree>
    <p:extLst>
      <p:ext uri="{BB962C8B-B14F-4D97-AF65-F5344CB8AC3E}">
        <p14:creationId xmlns:p14="http://schemas.microsoft.com/office/powerpoint/2010/main" val="4265335705"/>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PPT%20Theme">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PPT%20Theme" id="{82616841-7427-4827-869A-BD59E6CB2CB3}" vid="{68DEB26C-E886-4233-AE85-B4E59D32E7E5}"/>
    </a:ext>
  </a:extLst>
</a:theme>
</file>

<file path=docProps/app.xml><?xml version="1.0" encoding="utf-8"?>
<Properties xmlns="http://schemas.openxmlformats.org/officeDocument/2006/extended-properties" xmlns:vt="http://schemas.openxmlformats.org/officeDocument/2006/docPropsVTypes">
  <Template>PPT%20Theme</Template>
  <TotalTime>0</TotalTime>
  <Words>461</Words>
  <Application>Microsoft Office PowerPoint</Application>
  <PresentationFormat>Widescreen</PresentationFormat>
  <Paragraphs>103</Paragraphs>
  <Slides>28</Slides>
  <Notes>0</Notes>
  <HiddenSlides>0</HiddenSlides>
  <MMClips>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Consolas</vt:lpstr>
      <vt:lpstr>Segoe UI</vt:lpstr>
      <vt:lpstr>Segoe UI Light</vt:lpstr>
      <vt:lpstr>PPT%20Theme</vt:lpstr>
      <vt:lpstr>Adaptive UI</vt:lpstr>
      <vt:lpstr>PowerPoint Presentation</vt:lpstr>
      <vt:lpstr>The adaptive story</vt:lpstr>
      <vt:lpstr>PowerPoint Presentation</vt:lpstr>
      <vt:lpstr>PowerPoint Presentation</vt:lpstr>
      <vt:lpstr>PowerPoint Presentation</vt:lpstr>
      <vt:lpstr>Tailored design</vt:lpstr>
      <vt:lpstr>Nothing is stopping you from creating a multi-headed solution</vt:lpstr>
      <vt:lpstr>Dedicated, targeted apps</vt:lpstr>
      <vt:lpstr>Adaptive tooling</vt:lpstr>
      <vt:lpstr>Visual States</vt:lpstr>
      <vt:lpstr>Visual states</vt:lpstr>
      <vt:lpstr>PowerPoint Presentation</vt:lpstr>
      <vt:lpstr>Visual states let designers  define many looks of a view</vt:lpstr>
      <vt:lpstr>How to set the visual state</vt:lpstr>
      <vt:lpstr>Adaptive triggers</vt:lpstr>
      <vt:lpstr>PowerPoint Presentation</vt:lpstr>
      <vt:lpstr>Adaptive triggers are a  zero-code solution</vt:lpstr>
      <vt:lpstr>Adaptive triggers</vt:lpstr>
      <vt:lpstr>Custom triggers</vt:lpstr>
      <vt:lpstr>PowerPoint Presentation</vt:lpstr>
      <vt:lpstr>Custom triggers support  your special scenarios</vt:lpstr>
      <vt:lpstr>Custom adaptive triggers</vt:lpstr>
      <vt:lpstr>Visual state setters</vt:lpstr>
      <vt:lpstr>XAML's RelativePanel control</vt:lpstr>
      <vt:lpstr>Developers have many tools build an adaptive UI</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2015-05-29T16:12:33Z</dcterms:created>
  <dcterms:modified xsi:type="dcterms:W3CDTF">2015-05-29T16:12:41Z</dcterms:modified>
</cp:coreProperties>
</file>